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28" r:id="rId1"/>
  </p:sldMasterIdLst>
  <p:notesMasterIdLst>
    <p:notesMasterId r:id="rId18"/>
  </p:notesMasterIdLst>
  <p:handoutMasterIdLst>
    <p:handoutMasterId r:id="rId19"/>
  </p:handoutMasterIdLst>
  <p:sldIdLst>
    <p:sldId id="1462" r:id="rId2"/>
    <p:sldId id="1602" r:id="rId3"/>
    <p:sldId id="1582" r:id="rId4"/>
    <p:sldId id="1605" r:id="rId5"/>
    <p:sldId id="1610" r:id="rId6"/>
    <p:sldId id="1603" r:id="rId7"/>
    <p:sldId id="1545" r:id="rId8"/>
    <p:sldId id="1568" r:id="rId9"/>
    <p:sldId id="1554" r:id="rId10"/>
    <p:sldId id="1570" r:id="rId11"/>
    <p:sldId id="1609" r:id="rId12"/>
    <p:sldId id="1604" r:id="rId13"/>
    <p:sldId id="1584" r:id="rId14"/>
    <p:sldId id="1607" r:id="rId15"/>
    <p:sldId id="1592" r:id="rId16"/>
    <p:sldId id="1573"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k" id="{2266D7F5-89A7-478C-8A43-C1409DDC88B9}">
          <p14:sldIdLst>
            <p14:sldId id="1462"/>
            <p14:sldId id="1602"/>
            <p14:sldId id="1582"/>
            <p14:sldId id="1605"/>
            <p14:sldId id="1610"/>
            <p14:sldId id="1603"/>
            <p14:sldId id="1545"/>
            <p14:sldId id="1568"/>
            <p14:sldId id="1554"/>
            <p14:sldId id="1570"/>
            <p14:sldId id="1609"/>
            <p14:sldId id="1604"/>
            <p14:sldId id="1584"/>
            <p14:sldId id="1607"/>
            <p14:sldId id="1592"/>
            <p14:sldId id="1573"/>
          </p14:sldIdLst>
        </p14:section>
        <p14:section name="Appendix" id="{55276FD1-BCA0-4A80-B082-F98424F0AD45}">
          <p14:sldIdLst/>
        </p14:section>
      </p14:sectionLst>
    </p:ext>
    <p:ext uri="{EFAFB233-063F-42B5-8137-9DF3F51BA10A}">
      <p15:sldGuideLst xmlns:p15="http://schemas.microsoft.com/office/powerpoint/2012/main">
        <p15:guide id="1" orient="horz" pos="619" userDrawn="1">
          <p15:clr>
            <a:srgbClr val="A4A3A4"/>
          </p15:clr>
        </p15:guide>
        <p15:guide id="2" pos="3917" userDrawn="1">
          <p15:clr>
            <a:srgbClr val="A4A3A4"/>
          </p15:clr>
        </p15:guide>
        <p15:guide id="3" pos="84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78D7"/>
    <a:srgbClr val="689D71"/>
    <a:srgbClr val="74797D"/>
    <a:srgbClr val="91969A"/>
    <a:srgbClr val="808589"/>
    <a:srgbClr val="139882"/>
    <a:srgbClr val="292929"/>
    <a:srgbClr val="1C1C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66969" autoAdjust="0"/>
  </p:normalViewPr>
  <p:slideViewPr>
    <p:cSldViewPr snapToObjects="1">
      <p:cViewPr varScale="1">
        <p:scale>
          <a:sx n="66" d="100"/>
          <a:sy n="66" d="100"/>
        </p:scale>
        <p:origin x="1032" y="40"/>
      </p:cViewPr>
      <p:guideLst>
        <p:guide orient="horz" pos="619"/>
        <p:guide pos="3917"/>
        <p:guide pos="845"/>
      </p:guideLst>
    </p:cSldViewPr>
  </p:slideViewPr>
  <p:outlineViewPr>
    <p:cViewPr>
      <p:scale>
        <a:sx n="33" d="100"/>
        <a:sy n="33" d="100"/>
      </p:scale>
      <p:origin x="0" y="-15570"/>
    </p:cViewPr>
  </p:outlineViewPr>
  <p:notesTextViewPr>
    <p:cViewPr>
      <p:scale>
        <a:sx n="150" d="100"/>
        <a:sy n="150" d="100"/>
      </p:scale>
      <p:origin x="0" y="0"/>
    </p:cViewPr>
  </p:notesTextViewPr>
  <p:sorterViewPr>
    <p:cViewPr>
      <p:scale>
        <a:sx n="70" d="100"/>
        <a:sy n="7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2/13/2017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2/13/2017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6" name="Date Placeholder 5"/>
          <p:cNvSpPr>
            <a:spLocks noGrp="1"/>
          </p:cNvSpPr>
          <p:nvPr>
            <p:ph type="dt" idx="12"/>
          </p:nvPr>
        </p:nvSpPr>
        <p:spPr/>
        <p:txBody>
          <a:bodyPr/>
          <a:lstStyle/>
          <a:p>
            <a:fld id="{B192D058-1985-4467-845A-1C29607F2B73}" type="datetime1">
              <a:rPr lang="en-US" smtClean="0"/>
              <a:t>2/13/2017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40313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2/13/2017 9:20 AM</a:t>
            </a:fld>
            <a:endParaRPr lang="en-US" dirty="0">
              <a:solidFill>
                <a:prstClr val="black"/>
              </a:solidFill>
            </a:endParaRPr>
          </a:p>
        </p:txBody>
      </p:sp>
    </p:spTree>
    <p:extLst>
      <p:ext uri="{BB962C8B-B14F-4D97-AF65-F5344CB8AC3E}">
        <p14:creationId xmlns:p14="http://schemas.microsoft.com/office/powerpoint/2010/main" val="1379116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2/13/2017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16274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2/13/2017 9:20 AM</a:t>
            </a:fld>
            <a:endParaRPr lang="en-US" dirty="0">
              <a:solidFill>
                <a:prstClr val="black"/>
              </a:solidFill>
            </a:endParaRPr>
          </a:p>
        </p:txBody>
      </p:sp>
    </p:spTree>
    <p:extLst>
      <p:ext uri="{BB962C8B-B14F-4D97-AF65-F5344CB8AC3E}">
        <p14:creationId xmlns:p14="http://schemas.microsoft.com/office/powerpoint/2010/main" val="77364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2/13/2017 9:20 AM</a:t>
            </a:fld>
            <a:endParaRPr lang="en-US" dirty="0">
              <a:solidFill>
                <a:prstClr val="black"/>
              </a:solidFill>
            </a:endParaRPr>
          </a:p>
        </p:txBody>
      </p:sp>
    </p:spTree>
    <p:extLst>
      <p:ext uri="{BB962C8B-B14F-4D97-AF65-F5344CB8AC3E}">
        <p14:creationId xmlns:p14="http://schemas.microsoft.com/office/powerpoint/2010/main" val="41457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3764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2/13/2017 9:20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08450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2/13/2017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266339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2/13/2017 9:20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243970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2/13/2017 9:20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022976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2/13/2017 9:20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991183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2/13/2017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351470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2/13/2017 9:20 AM</a:t>
            </a:fld>
            <a:endParaRPr lang="en-US" dirty="0">
              <a:solidFill>
                <a:prstClr val="black"/>
              </a:solidFill>
            </a:endParaRPr>
          </a:p>
        </p:txBody>
      </p:sp>
    </p:spTree>
    <p:extLst>
      <p:ext uri="{BB962C8B-B14F-4D97-AF65-F5344CB8AC3E}">
        <p14:creationId xmlns:p14="http://schemas.microsoft.com/office/powerpoint/2010/main" val="3083637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2/13/2017 9:20 AM</a:t>
            </a:fld>
            <a:endParaRPr lang="en-US" dirty="0">
              <a:solidFill>
                <a:prstClr val="black"/>
              </a:solidFill>
            </a:endParaRPr>
          </a:p>
        </p:txBody>
      </p:sp>
    </p:spTree>
    <p:extLst>
      <p:ext uri="{BB962C8B-B14F-4D97-AF65-F5344CB8AC3E}">
        <p14:creationId xmlns:p14="http://schemas.microsoft.com/office/powerpoint/2010/main" val="3025403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2/13/2017 9:20 AM</a:t>
            </a:fld>
            <a:endParaRPr lang="en-US" dirty="0">
              <a:solidFill>
                <a:prstClr val="black"/>
              </a:solidFill>
            </a:endParaRPr>
          </a:p>
        </p:txBody>
      </p:sp>
    </p:spTree>
    <p:extLst>
      <p:ext uri="{BB962C8B-B14F-4D97-AF65-F5344CB8AC3E}">
        <p14:creationId xmlns:p14="http://schemas.microsoft.com/office/powerpoint/2010/main" val="608363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2/13/2017 9:20 AM</a:t>
            </a:fld>
            <a:endParaRPr lang="en-US" dirty="0">
              <a:solidFill>
                <a:prstClr val="black"/>
              </a:solidFill>
            </a:endParaRPr>
          </a:p>
        </p:txBody>
      </p:sp>
    </p:spTree>
    <p:extLst>
      <p:ext uri="{BB962C8B-B14F-4D97-AF65-F5344CB8AC3E}">
        <p14:creationId xmlns:p14="http://schemas.microsoft.com/office/powerpoint/2010/main" val="42863080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74721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161345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68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89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17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68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2/13/2017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546381626"/>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3" r:id="rId3"/>
    <p:sldLayoutId id="2147484629" r:id="rId4"/>
    <p:sldLayoutId id="2147484631" r:id="rId5"/>
    <p:sldLayoutId id="2147484630" r:id="rId6"/>
    <p:sldLayoutId id="21474846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userDrawn="1">
          <p15:clr>
            <a:srgbClr val="F26B43"/>
          </p15:clr>
        </p15:guide>
        <p15:guide id="2" pos="269" userDrawn="1">
          <p15:clr>
            <a:srgbClr val="F26B43"/>
          </p15:clr>
        </p15:guide>
        <p15:guide id="3" pos="7661" userDrawn="1">
          <p15:clr>
            <a:srgbClr val="F26B43"/>
          </p15:clr>
        </p15:guide>
        <p15:guide id="4" pos="7565" userDrawn="1">
          <p15:clr>
            <a:srgbClr val="F26B43"/>
          </p15:clr>
        </p15:guide>
        <p15:guide id="5" orient="horz" pos="187" userDrawn="1">
          <p15:clr>
            <a:srgbClr val="F26B43"/>
          </p15:clr>
        </p15:guide>
        <p15:guide id="6" orient="horz" pos="283" userDrawn="1">
          <p15:clr>
            <a:srgbClr val="F26B43"/>
          </p15:clr>
        </p15:guide>
        <p15:guide id="7" orient="horz" pos="4219" userDrawn="1">
          <p15:clr>
            <a:srgbClr val="F26B43"/>
          </p15:clr>
        </p15:guide>
        <p15:guide id="8" orient="horz" pos="412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mailto:javier.gomez@microsoft.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jp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www.microsoft.com/cognitive-services/en-us/vigiglobe-wizr" TargetMode="Externa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25.png"/><Relationship Id="rId4" Type="http://schemas.openxmlformats.org/officeDocument/2006/relationships/hyperlink" Target="https://www.microsoft.com/cognitive-services/en-us/blucup-zero-keyboard"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jsturtevant/happy-image-tester-django" TargetMode="External"/><Relationship Id="rId3" Type="http://schemas.openxmlformats.org/officeDocument/2006/relationships/hyperlink" Target="https://www.microsoft.com/cognitive-services/en-us/pricing" TargetMode="External"/><Relationship Id="rId7" Type="http://schemas.openxmlformats.org/officeDocument/2006/relationships/hyperlink" Target="https://github.com/southwood/project-oxford-python" TargetMode="External"/><Relationship Id="rId12" Type="http://schemas.openxmlformats.org/officeDocument/2006/relationships/hyperlink" Target="https://cognitive.uservoice.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hub.com/felixrieseberg/project-oxford" TargetMode="External"/><Relationship Id="rId11" Type="http://schemas.openxmlformats.org/officeDocument/2006/relationships/hyperlink" Target="https://social.msdn.microsoft.com/forums/azure/en-US/home?forum=mlapi" TargetMode="External"/><Relationship Id="rId5" Type="http://schemas.openxmlformats.org/officeDocument/2006/relationships/hyperlink" Target="https://github.com/Microsoft/ProjectOxford-ClientSDK" TargetMode="External"/><Relationship Id="rId10" Type="http://schemas.openxmlformats.org/officeDocument/2006/relationships/hyperlink" Target="https://stackoverflow.com/questions/tagged/microsoft-cognitive" TargetMode="External"/><Relationship Id="rId4" Type="http://schemas.openxmlformats.org/officeDocument/2006/relationships/hyperlink" Target="https://www.microsoft.com/cognitive-services/en-us/computer-vision-api/documentation" TargetMode="External"/><Relationship Id="rId9" Type="http://schemas.openxmlformats.org/officeDocument/2006/relationships/hyperlink" Target="https://github.com/jsturtevant/happy-image-tester-nodej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blogs.microsoft.com/next/2016/03/30/decades-of-computer-vision-research-one-swiss-army-knife/#sm.0000czoqxnzr5e5cvyb28mj4d6jej" TargetMode="External"/><Relationship Id="rId4" Type="http://schemas.openxmlformats.org/officeDocument/2006/relationships/hyperlink" Target="https://www.youtube.com/watch?v=R2mC-NUAmMk"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988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7" y="1206"/>
            <a:ext cx="12434400" cy="6992112"/>
          </a:xfrm>
          <a:prstGeom prst="rect">
            <a:avLst/>
          </a:prstGeom>
        </p:spPr>
      </p:pic>
      <p:sp>
        <p:nvSpPr>
          <p:cNvPr id="7" name="Rectangle 6"/>
          <p:cNvSpPr/>
          <p:nvPr/>
        </p:nvSpPr>
        <p:spPr bwMode="auto">
          <a:xfrm>
            <a:off x="655637" y="-18089"/>
            <a:ext cx="6172201" cy="70307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a:spcAft>
                <a:spcPts val="1500"/>
              </a:spcAft>
            </a:pPr>
            <a:endParaRPr lang="en-US" sz="1600" i="1" dirty="0">
              <a:solidFill>
                <a:schemeClr val="bg1"/>
              </a:solidFill>
            </a:endParaRPr>
          </a:p>
        </p:txBody>
      </p:sp>
      <p:sp>
        <p:nvSpPr>
          <p:cNvPr id="2" name="Title 1"/>
          <p:cNvSpPr>
            <a:spLocks noGrp="1"/>
          </p:cNvSpPr>
          <p:nvPr>
            <p:ph type="title" idx="4294967295"/>
          </p:nvPr>
        </p:nvSpPr>
        <p:spPr>
          <a:xfrm>
            <a:off x="884237" y="2811462"/>
            <a:ext cx="5715000" cy="1828800"/>
          </a:xfrm>
        </p:spPr>
        <p:txBody>
          <a:bodyPr anchor="ctr">
            <a:noAutofit/>
          </a:bodyPr>
          <a:lstStyle/>
          <a:p>
            <a:r>
              <a:rPr lang="en-US" sz="5400" spc="-100" dirty="0">
                <a:solidFill>
                  <a:schemeClr val="bg1"/>
                </a:solidFill>
              </a:rPr>
              <a:t>Microsoft </a:t>
            </a:r>
            <a:br>
              <a:rPr lang="en-US" sz="5400" spc="-100" dirty="0">
                <a:solidFill>
                  <a:schemeClr val="bg1"/>
                </a:solidFill>
              </a:rPr>
            </a:br>
            <a:r>
              <a:rPr lang="en-US" sz="5400" spc="-100" dirty="0">
                <a:solidFill>
                  <a:schemeClr val="bg1"/>
                </a:solidFill>
              </a:rPr>
              <a:t>Cognitive Services</a:t>
            </a:r>
          </a:p>
        </p:txBody>
      </p:sp>
      <p:sp>
        <p:nvSpPr>
          <p:cNvPr id="3" name="Rectangle 2"/>
          <p:cNvSpPr/>
          <p:nvPr/>
        </p:nvSpPr>
        <p:spPr>
          <a:xfrm>
            <a:off x="731837" y="4317096"/>
            <a:ext cx="6096001" cy="646331"/>
          </a:xfrm>
          <a:prstGeom prst="rect">
            <a:avLst/>
          </a:prstGeom>
        </p:spPr>
        <p:txBody>
          <a:bodyPr wrap="square" anchor="t">
            <a:spAutoFit/>
          </a:bodyPr>
          <a:lstStyle/>
          <a:p>
            <a:pPr marL="182845" defTabSz="931741" fontAlgn="base">
              <a:spcBef>
                <a:spcPts val="1199"/>
              </a:spcBef>
              <a:spcAft>
                <a:spcPts val="1199"/>
              </a:spcAft>
            </a:pPr>
            <a:r>
              <a:rPr lang="en-US" sz="3600" i="1" kern="0" dirty="0">
                <a:solidFill>
                  <a:schemeClr val="bg1"/>
                </a:solidFill>
                <a:latin typeface="+mj-lt"/>
              </a:rPr>
              <a:t>democratizing intelligence</a:t>
            </a:r>
          </a:p>
        </p:txBody>
      </p:sp>
      <p:sp>
        <p:nvSpPr>
          <p:cNvPr id="5" name="TextBox 4"/>
          <p:cNvSpPr txBox="1"/>
          <p:nvPr/>
        </p:nvSpPr>
        <p:spPr>
          <a:xfrm>
            <a:off x="884237" y="5677573"/>
            <a:ext cx="4297267" cy="984885"/>
          </a:xfrm>
          <a:prstGeom prst="rect">
            <a:avLst/>
          </a:prstGeom>
          <a:noFill/>
        </p:spPr>
        <p:txBody>
          <a:bodyPr wrap="none" rtlCol="0">
            <a:spAutoFit/>
          </a:bodyPr>
          <a:lstStyle/>
          <a:p>
            <a:r>
              <a:rPr lang="en-US" sz="2400" dirty="0">
                <a:solidFill>
                  <a:schemeClr val="bg1"/>
                </a:solidFill>
              </a:rPr>
              <a:t>Javier Gómez Lozano</a:t>
            </a:r>
          </a:p>
          <a:p>
            <a:r>
              <a:rPr lang="en-US" sz="1400" b="1" dirty="0">
                <a:solidFill>
                  <a:schemeClr val="bg1"/>
                </a:solidFill>
              </a:rPr>
              <a:t>Technical Evangelist </a:t>
            </a:r>
            <a:r>
              <a:rPr lang="en-US" b="1" dirty="0">
                <a:solidFill>
                  <a:schemeClr val="bg1"/>
                </a:solidFill>
              </a:rPr>
              <a:t>– </a:t>
            </a:r>
            <a:r>
              <a:rPr lang="en-US" dirty="0">
                <a:solidFill>
                  <a:schemeClr val="bg1"/>
                </a:solidFill>
              </a:rPr>
              <a:t>Microsoft Spain DX</a:t>
            </a:r>
          </a:p>
          <a:p>
            <a:r>
              <a:rPr lang="en-US" sz="1600" i="1" dirty="0">
                <a:solidFill>
                  <a:schemeClr val="bg1"/>
                </a:solidFill>
                <a:hlinkClick r:id="rId4"/>
              </a:rPr>
              <a:t>javier.gomez@microsoft.com</a:t>
            </a:r>
            <a:r>
              <a:rPr lang="en-US" sz="1600" i="1" dirty="0">
                <a:solidFill>
                  <a:schemeClr val="bg1"/>
                </a:solidFill>
              </a:rPr>
              <a:t> - @</a:t>
            </a:r>
            <a:r>
              <a:rPr lang="en-US" sz="1600" i="1" dirty="0" err="1">
                <a:solidFill>
                  <a:schemeClr val="bg1"/>
                </a:solidFill>
              </a:rPr>
              <a:t>javierglozano</a:t>
            </a:r>
            <a:endParaRPr lang="es-ES" sz="1600" i="1" dirty="0">
              <a:solidFill>
                <a:schemeClr val="bg1"/>
              </a:solidFill>
            </a:endParaRPr>
          </a:p>
        </p:txBody>
      </p:sp>
    </p:spTree>
    <p:extLst>
      <p:ext uri="{BB962C8B-B14F-4D97-AF65-F5344CB8AC3E}">
        <p14:creationId xmlns:p14="http://schemas.microsoft.com/office/powerpoint/2010/main" val="320871064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par>
                          <p:cTn id="13" fill="hold">
                            <p:stCondLst>
                              <p:cond delay="1200"/>
                            </p:stCondLst>
                            <p:childTnLst>
                              <p:par>
                                <p:cTn id="14" presetID="42" presetClass="path" presetSubtype="0" accel="50000" decel="50000" fill="hold" grpId="1" nodeType="afterEffect">
                                  <p:stCondLst>
                                    <p:cond delay="0"/>
                                  </p:stCondLst>
                                  <p:childTnLst>
                                    <p:animMotion origin="layout" path="M 1.98877E-6 -2.7054E-6 L 1.98877E-6 -0.03268 " pathEditMode="relative" rAng="0" ptsTypes="AA">
                                      <p:cBhvr>
                                        <p:cTn id="15" dur="500" fill="hold"/>
                                        <p:tgtEl>
                                          <p:spTgt spid="2"/>
                                        </p:tgtEl>
                                        <p:attrNameLst>
                                          <p:attrName>ppt_x</p:attrName>
                                          <p:attrName>ppt_y</p:attrName>
                                        </p:attrNameLst>
                                      </p:cBhvr>
                                      <p:rCtr x="0" y="-1634"/>
                                    </p:animMotion>
                                  </p:childTnLst>
                                </p:cTn>
                              </p:par>
                              <p:par>
                                <p:cTn id="16" presetID="10" presetClass="entr" presetSubtype="0" fill="hold" grpId="0"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2" grpId="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680827" y="370483"/>
            <a:ext cx="3784810" cy="769441"/>
            <a:chOff x="680827" y="370483"/>
            <a:chExt cx="3784810" cy="769441"/>
          </a:xfrm>
        </p:grpSpPr>
        <p:sp>
          <p:nvSpPr>
            <p:cNvPr id="116" name="Rectangle 115"/>
            <p:cNvSpPr/>
            <p:nvPr/>
          </p:nvSpPr>
          <p:spPr>
            <a:xfrm>
              <a:off x="1356203" y="370483"/>
              <a:ext cx="3109434" cy="769441"/>
            </a:xfrm>
            <a:prstGeom prst="rect">
              <a:avLst/>
            </a:prstGeom>
            <a:no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Knowledge</a:t>
              </a:r>
            </a:p>
          </p:txBody>
        </p:sp>
        <p:sp>
          <p:nvSpPr>
            <p:cNvPr id="115"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2" name="Group 1"/>
          <p:cNvGrpSpPr/>
          <p:nvPr/>
        </p:nvGrpSpPr>
        <p:grpSpPr>
          <a:xfrm>
            <a:off x="385794" y="369793"/>
            <a:ext cx="4079843" cy="775986"/>
            <a:chOff x="385794" y="369793"/>
            <a:chExt cx="4079843" cy="775986"/>
          </a:xfrm>
        </p:grpSpPr>
        <p:sp>
          <p:nvSpPr>
            <p:cNvPr id="123" name="Rectangle 122"/>
            <p:cNvSpPr/>
            <p:nvPr/>
          </p:nvSpPr>
          <p:spPr>
            <a:xfrm>
              <a:off x="385794" y="458609"/>
              <a:ext cx="1066799" cy="660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1356203" y="369793"/>
              <a:ext cx="3109434" cy="769441"/>
            </a:xfrm>
            <a:prstGeom prst="rect">
              <a:avLst/>
            </a:prstGeom>
            <a:solidFill>
              <a:schemeClr val="accent1"/>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Search</a:t>
              </a:r>
            </a:p>
          </p:txBody>
        </p:sp>
        <p:grpSp>
          <p:nvGrpSpPr>
            <p:cNvPr id="117" name="Group 116"/>
            <p:cNvGrpSpPr/>
            <p:nvPr/>
          </p:nvGrpSpPr>
          <p:grpSpPr>
            <a:xfrm>
              <a:off x="610542" y="462540"/>
              <a:ext cx="730895" cy="683239"/>
              <a:chOff x="10905951" y="3353835"/>
              <a:chExt cx="537571" cy="528489"/>
            </a:xfrm>
          </p:grpSpPr>
          <p:sp>
            <p:nvSpPr>
              <p:cNvPr id="118" name="Oval 13"/>
              <p:cNvSpPr>
                <a:spLocks noChangeArrowheads="1"/>
              </p:cNvSpPr>
              <p:nvPr/>
            </p:nvSpPr>
            <p:spPr bwMode="auto">
              <a:xfrm>
                <a:off x="11016824" y="3353835"/>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120" name="Freeform 14"/>
              <p:cNvSpPr>
                <a:spLocks/>
              </p:cNvSpPr>
              <p:nvPr/>
            </p:nvSpPr>
            <p:spPr bwMode="auto">
              <a:xfrm>
                <a:off x="10905951"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grpSp>
        <p:nvGrpSpPr>
          <p:cNvPr id="182" name="Group 181"/>
          <p:cNvGrpSpPr/>
          <p:nvPr/>
        </p:nvGrpSpPr>
        <p:grpSpPr>
          <a:xfrm>
            <a:off x="10255831" y="2704728"/>
            <a:ext cx="1600200" cy="1600200"/>
            <a:chOff x="10270699" y="2704728"/>
            <a:chExt cx="1600200" cy="1600200"/>
          </a:xfrm>
        </p:grpSpPr>
        <p:sp>
          <p:nvSpPr>
            <p:cNvPr id="27" name="Rectangle 2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10499067" y="2976928"/>
              <a:ext cx="1143464" cy="1055801"/>
              <a:chOff x="10499067" y="2976928"/>
              <a:chExt cx="1143464" cy="1055801"/>
            </a:xfrm>
          </p:grpSpPr>
          <p:grpSp>
            <p:nvGrpSpPr>
              <p:cNvPr id="110" name="Group 109"/>
              <p:cNvGrpSpPr/>
              <p:nvPr/>
            </p:nvGrpSpPr>
            <p:grpSpPr>
              <a:xfrm>
                <a:off x="10499067" y="2976928"/>
                <a:ext cx="1143464" cy="1055801"/>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5" name="Group 174"/>
              <p:cNvGrpSpPr/>
              <p:nvPr/>
            </p:nvGrpSpPr>
            <p:grpSpPr>
              <a:xfrm rot="3600000">
                <a:off x="10972033" y="3318014"/>
                <a:ext cx="370344" cy="228378"/>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74" name="Group 173"/>
          <p:cNvGrpSpPr/>
          <p:nvPr/>
        </p:nvGrpSpPr>
        <p:grpSpPr>
          <a:xfrm>
            <a:off x="5420715" y="2704730"/>
            <a:ext cx="1600200" cy="1600200"/>
            <a:chOff x="5435583" y="2704730"/>
            <a:chExt cx="1600200" cy="1600200"/>
          </a:xfrm>
        </p:grpSpPr>
        <p:sp>
          <p:nvSpPr>
            <p:cNvPr id="65" name="Rectangle 64"/>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3" name="Group 172"/>
            <p:cNvGrpSpPr/>
            <p:nvPr/>
          </p:nvGrpSpPr>
          <p:grpSpPr>
            <a:xfrm>
              <a:off x="5663951" y="2976930"/>
              <a:ext cx="1143464" cy="1055801"/>
              <a:chOff x="5663951" y="2976930"/>
              <a:chExt cx="1143464" cy="1055801"/>
            </a:xfrm>
          </p:grpSpPr>
          <p:grpSp>
            <p:nvGrpSpPr>
              <p:cNvPr id="102" name="Group 101"/>
              <p:cNvGrpSpPr/>
              <p:nvPr/>
            </p:nvGrpSpPr>
            <p:grpSpPr>
              <a:xfrm>
                <a:off x="5663951" y="2976930"/>
                <a:ext cx="1143464" cy="1055801"/>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1" name="Group 170"/>
              <p:cNvGrpSpPr/>
              <p:nvPr/>
            </p:nvGrpSpPr>
            <p:grpSpPr>
              <a:xfrm>
                <a:off x="6131283" y="3227584"/>
                <a:ext cx="391754" cy="391754"/>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59" name="Group 158"/>
          <p:cNvGrpSpPr/>
          <p:nvPr/>
        </p:nvGrpSpPr>
        <p:grpSpPr>
          <a:xfrm>
            <a:off x="3003157" y="2704730"/>
            <a:ext cx="1600200" cy="1600200"/>
            <a:chOff x="3018025" y="2704730"/>
            <a:chExt cx="1600200" cy="1600200"/>
          </a:xfrm>
        </p:grpSpPr>
        <p:sp>
          <p:nvSpPr>
            <p:cNvPr id="58" name="Rectangle 57"/>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3246393" y="2976930"/>
              <a:ext cx="1143464" cy="1055801"/>
              <a:chOff x="3246393" y="2976930"/>
              <a:chExt cx="1143464" cy="1055801"/>
            </a:xfrm>
          </p:grpSpPr>
          <p:grpSp>
            <p:nvGrpSpPr>
              <p:cNvPr id="97" name="Group 96"/>
              <p:cNvGrpSpPr/>
              <p:nvPr/>
            </p:nvGrpSpPr>
            <p:grpSpPr>
              <a:xfrm>
                <a:off x="3246393" y="2976930"/>
                <a:ext cx="1143464" cy="1055801"/>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3" name="Group 142"/>
          <p:cNvGrpSpPr/>
          <p:nvPr/>
        </p:nvGrpSpPr>
        <p:grpSpPr>
          <a:xfrm>
            <a:off x="585599" y="2704730"/>
            <a:ext cx="1600200" cy="1600200"/>
            <a:chOff x="600467" y="2704730"/>
            <a:chExt cx="1600200" cy="1600200"/>
          </a:xfrm>
        </p:grpSpPr>
        <p:sp>
          <p:nvSpPr>
            <p:cNvPr id="51" name="Rectangle 50"/>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2" name="Group 141"/>
            <p:cNvGrpSpPr/>
            <p:nvPr/>
          </p:nvGrpSpPr>
          <p:grpSpPr>
            <a:xfrm>
              <a:off x="828835" y="2976930"/>
              <a:ext cx="1143464" cy="1055801"/>
              <a:chOff x="828835" y="2976930"/>
              <a:chExt cx="1143464" cy="1055801"/>
            </a:xfrm>
          </p:grpSpPr>
          <p:grpSp>
            <p:nvGrpSpPr>
              <p:cNvPr id="8" name="Group 7"/>
              <p:cNvGrpSpPr/>
              <p:nvPr/>
            </p:nvGrpSpPr>
            <p:grpSpPr>
              <a:xfrm>
                <a:off x="828835" y="2976930"/>
                <a:ext cx="1143464" cy="1055801"/>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0" name="Group 9"/>
          <p:cNvGrpSpPr/>
          <p:nvPr/>
        </p:nvGrpSpPr>
        <p:grpSpPr>
          <a:xfrm>
            <a:off x="7838273" y="2704730"/>
            <a:ext cx="1600200" cy="1600200"/>
            <a:chOff x="7853141" y="2704730"/>
            <a:chExt cx="1600200" cy="1600200"/>
          </a:xfrm>
        </p:grpSpPr>
        <p:sp>
          <p:nvSpPr>
            <p:cNvPr id="72" name="Rectangle 71"/>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8081509" y="2976930"/>
              <a:ext cx="1143464" cy="1055801"/>
              <a:chOff x="8081509" y="2976930"/>
              <a:chExt cx="1143464" cy="1055801"/>
            </a:xfrm>
          </p:grpSpPr>
          <p:grpSp>
            <p:nvGrpSpPr>
              <p:cNvPr id="106" name="Group 105"/>
              <p:cNvGrpSpPr/>
              <p:nvPr/>
            </p:nvGrpSpPr>
            <p:grpSpPr>
              <a:xfrm>
                <a:off x="8081509" y="2976930"/>
                <a:ext cx="1143464" cy="1055801"/>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 name="Group 32"/>
          <p:cNvGrpSpPr/>
          <p:nvPr/>
        </p:nvGrpSpPr>
        <p:grpSpPr>
          <a:xfrm>
            <a:off x="286494" y="4327635"/>
            <a:ext cx="2198407" cy="1344001"/>
            <a:chOff x="301362" y="4327635"/>
            <a:chExt cx="2198407" cy="1344001"/>
          </a:xfrm>
        </p:grpSpPr>
        <p:sp>
          <p:nvSpPr>
            <p:cNvPr id="34" name="TextBox 33"/>
            <p:cNvSpPr txBox="1"/>
            <p:nvPr/>
          </p:nvSpPr>
          <p:spPr>
            <a:xfrm>
              <a:off x="301362" y="4327635"/>
              <a:ext cx="219840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Web Search API</a:t>
              </a:r>
            </a:p>
          </p:txBody>
        </p:sp>
        <p:sp>
          <p:nvSpPr>
            <p:cNvPr id="35" name="Rectangle 34"/>
            <p:cNvSpPr/>
            <p:nvPr/>
          </p:nvSpPr>
          <p:spPr>
            <a:xfrm>
              <a:off x="301362" y="5108405"/>
              <a:ext cx="2198407" cy="563231"/>
            </a:xfrm>
            <a:prstGeom prst="rect">
              <a:avLst/>
            </a:prstGeom>
          </p:spPr>
          <p:txBody>
            <a:bodyPr wrap="square">
              <a:spAutoFit/>
            </a:bodyPr>
            <a:lstStyle/>
            <a:p>
              <a:pPr algn="ctr">
                <a:lnSpc>
                  <a:spcPct val="90000"/>
                </a:lnSpc>
                <a:spcAft>
                  <a:spcPts val="600"/>
                </a:spcAft>
              </a:pPr>
              <a:r>
                <a:rPr lang="en-US" sz="1700" dirty="0">
                  <a:solidFill>
                    <a:schemeClr val="accent6"/>
                  </a:solidFill>
                </a:rPr>
                <a:t>Connect powerful search to your apps</a:t>
              </a:r>
            </a:p>
          </p:txBody>
        </p:sp>
      </p:grpSp>
      <p:grpSp>
        <p:nvGrpSpPr>
          <p:cNvPr id="36" name="Group 35"/>
          <p:cNvGrpSpPr/>
          <p:nvPr/>
        </p:nvGrpSpPr>
        <p:grpSpPr>
          <a:xfrm>
            <a:off x="7534163" y="4327634"/>
            <a:ext cx="2198407" cy="1579451"/>
            <a:chOff x="7555860" y="4327634"/>
            <a:chExt cx="2198407" cy="1579451"/>
          </a:xfrm>
        </p:grpSpPr>
        <p:sp>
          <p:nvSpPr>
            <p:cNvPr id="37" name="TextBox 36"/>
            <p:cNvSpPr txBox="1"/>
            <p:nvPr/>
          </p:nvSpPr>
          <p:spPr>
            <a:xfrm>
              <a:off x="7555860" y="4327634"/>
              <a:ext cx="219840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Video Search API</a:t>
              </a:r>
            </a:p>
          </p:txBody>
        </p:sp>
        <p:sp>
          <p:nvSpPr>
            <p:cNvPr id="38" name="Rectangle 37"/>
            <p:cNvSpPr/>
            <p:nvPr/>
          </p:nvSpPr>
          <p:spPr>
            <a:xfrm>
              <a:off x="7555860"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Trending videos, detailed metadata, and rich results</a:t>
              </a:r>
            </a:p>
          </p:txBody>
        </p:sp>
      </p:grpSp>
      <p:grpSp>
        <p:nvGrpSpPr>
          <p:cNvPr id="39" name="Group 38"/>
          <p:cNvGrpSpPr/>
          <p:nvPr/>
        </p:nvGrpSpPr>
        <p:grpSpPr>
          <a:xfrm>
            <a:off x="2596187" y="4327635"/>
            <a:ext cx="2418248" cy="1579450"/>
            <a:chOff x="2611055" y="4327635"/>
            <a:chExt cx="2418248" cy="1579450"/>
          </a:xfrm>
        </p:grpSpPr>
        <p:sp>
          <p:nvSpPr>
            <p:cNvPr id="40" name="TextBox 39"/>
            <p:cNvSpPr txBox="1"/>
            <p:nvPr/>
          </p:nvSpPr>
          <p:spPr>
            <a:xfrm>
              <a:off x="2611055" y="4327635"/>
              <a:ext cx="2418248"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Autosuggest API</a:t>
              </a:r>
            </a:p>
          </p:txBody>
        </p:sp>
        <p:sp>
          <p:nvSpPr>
            <p:cNvPr id="41" name="Rectangle 40"/>
            <p:cNvSpPr/>
            <p:nvPr/>
          </p:nvSpPr>
          <p:spPr>
            <a:xfrm>
              <a:off x="2611055" y="5108405"/>
              <a:ext cx="2418248" cy="798680"/>
            </a:xfrm>
            <a:prstGeom prst="rect">
              <a:avLst/>
            </a:prstGeom>
          </p:spPr>
          <p:txBody>
            <a:bodyPr wrap="square">
              <a:spAutoFit/>
            </a:bodyPr>
            <a:lstStyle/>
            <a:p>
              <a:pPr algn="ctr">
                <a:lnSpc>
                  <a:spcPct val="90000"/>
                </a:lnSpc>
                <a:spcAft>
                  <a:spcPts val="600"/>
                </a:spcAft>
              </a:pPr>
              <a:r>
                <a:rPr lang="en-US" sz="1700" dirty="0">
                  <a:solidFill>
                    <a:schemeClr val="accent6"/>
                  </a:solidFill>
                </a:rPr>
                <a:t>Give your app intelligent autosuggest options for searches</a:t>
              </a:r>
            </a:p>
          </p:txBody>
        </p:sp>
      </p:grpSp>
      <p:grpSp>
        <p:nvGrpSpPr>
          <p:cNvPr id="42" name="Group 41"/>
          <p:cNvGrpSpPr/>
          <p:nvPr/>
        </p:nvGrpSpPr>
        <p:grpSpPr>
          <a:xfrm>
            <a:off x="5009113" y="4327635"/>
            <a:ext cx="2418248" cy="1579450"/>
            <a:chOff x="5009113" y="4327635"/>
            <a:chExt cx="2418248" cy="1579450"/>
          </a:xfrm>
        </p:grpSpPr>
        <p:sp>
          <p:nvSpPr>
            <p:cNvPr id="43" name="TextBox 42"/>
            <p:cNvSpPr txBox="1"/>
            <p:nvPr/>
          </p:nvSpPr>
          <p:spPr>
            <a:xfrm>
              <a:off x="5009113" y="4327635"/>
              <a:ext cx="2418248"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Image Search API</a:t>
              </a:r>
            </a:p>
          </p:txBody>
        </p:sp>
        <p:sp>
          <p:nvSpPr>
            <p:cNvPr id="44" name="Rectangle 43"/>
            <p:cNvSpPr/>
            <p:nvPr/>
          </p:nvSpPr>
          <p:spPr>
            <a:xfrm>
              <a:off x="5119034"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Bring advanced image and metadata search to your app</a:t>
              </a:r>
            </a:p>
          </p:txBody>
        </p:sp>
      </p:grpSp>
      <p:grpSp>
        <p:nvGrpSpPr>
          <p:cNvPr id="47" name="Group 46"/>
          <p:cNvGrpSpPr/>
          <p:nvPr/>
        </p:nvGrpSpPr>
        <p:grpSpPr>
          <a:xfrm>
            <a:off x="9961875" y="4327632"/>
            <a:ext cx="2198407" cy="1579451"/>
            <a:chOff x="9971594" y="4327632"/>
            <a:chExt cx="2198407" cy="1579451"/>
          </a:xfrm>
        </p:grpSpPr>
        <p:sp>
          <p:nvSpPr>
            <p:cNvPr id="48" name="TextBox 47"/>
            <p:cNvSpPr txBox="1"/>
            <p:nvPr/>
          </p:nvSpPr>
          <p:spPr>
            <a:xfrm>
              <a:off x="10071521" y="4327632"/>
              <a:ext cx="1998552"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News Search API</a:t>
              </a:r>
            </a:p>
          </p:txBody>
        </p:sp>
        <p:sp>
          <p:nvSpPr>
            <p:cNvPr id="49" name="Rectangle 48"/>
            <p:cNvSpPr/>
            <p:nvPr/>
          </p:nvSpPr>
          <p:spPr>
            <a:xfrm>
              <a:off x="9971594" y="5108403"/>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Link your users to robust and timely news searches</a:t>
              </a:r>
            </a:p>
          </p:txBody>
        </p:sp>
      </p:grpSp>
    </p:spTree>
    <p:extLst>
      <p:ext uri="{BB962C8B-B14F-4D97-AF65-F5344CB8AC3E}">
        <p14:creationId xmlns:p14="http://schemas.microsoft.com/office/powerpoint/2010/main" val="164997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95"/>
                                        </p:tgtEl>
                                      </p:cBhvr>
                                    </p:animEffect>
                                    <p:anim calcmode="lin" valueType="num">
                                      <p:cBhvr>
                                        <p:cTn id="7" dur="300"/>
                                        <p:tgtEl>
                                          <p:spTgt spid="95"/>
                                        </p:tgtEl>
                                        <p:attrNameLst>
                                          <p:attrName>ppt_x</p:attrName>
                                        </p:attrNameLst>
                                      </p:cBhvr>
                                      <p:tavLst>
                                        <p:tav tm="0">
                                          <p:val>
                                            <p:strVal val="ppt_x"/>
                                          </p:val>
                                        </p:tav>
                                        <p:tav tm="100000">
                                          <p:val>
                                            <p:strVal val="ppt_x"/>
                                          </p:val>
                                        </p:tav>
                                      </p:tavLst>
                                    </p:anim>
                                    <p:anim calcmode="lin" valueType="num">
                                      <p:cBhvr>
                                        <p:cTn id="8" dur="300"/>
                                        <p:tgtEl>
                                          <p:spTgt spid="95"/>
                                        </p:tgtEl>
                                        <p:attrNameLst>
                                          <p:attrName>ppt_y</p:attrName>
                                        </p:attrNameLst>
                                      </p:cBhvr>
                                      <p:tavLst>
                                        <p:tav tm="0">
                                          <p:val>
                                            <p:strVal val="ppt_y"/>
                                          </p:val>
                                        </p:tav>
                                        <p:tav tm="100000">
                                          <p:val>
                                            <p:strVal val="ppt_y+.1"/>
                                          </p:val>
                                        </p:tav>
                                      </p:tavLst>
                                    </p:anim>
                                    <p:set>
                                      <p:cBhvr>
                                        <p:cTn id="9" dur="1" fill="hold">
                                          <p:stCondLst>
                                            <p:cond delay="299"/>
                                          </p:stCondLst>
                                        </p:cTn>
                                        <p:tgtEl>
                                          <p:spTgt spid="95"/>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3"/>
                                        </p:tgtEl>
                                        <p:attrNameLst>
                                          <p:attrName>style.visibility</p:attrName>
                                        </p:attrNameLst>
                                      </p:cBhvr>
                                      <p:to>
                                        <p:strVal val="visible"/>
                                      </p:to>
                                    </p:set>
                                    <p:animEffect transition="in" filter="fade">
                                      <p:cBhvr>
                                        <p:cTn id="19" dur="500"/>
                                        <p:tgtEl>
                                          <p:spTgt spid="143"/>
                                        </p:tgtEl>
                                      </p:cBhvr>
                                    </p:animEffect>
                                  </p:childTnLst>
                                </p:cTn>
                              </p:par>
                              <p:par>
                                <p:cTn id="20" presetID="47" presetClass="entr" presetSubtype="0" fill="hold" nodeType="withEffect">
                                  <p:stCondLst>
                                    <p:cond delay="2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300"/>
                                        <p:tgtEl>
                                          <p:spTgt spid="33"/>
                                        </p:tgtEl>
                                      </p:cBhvr>
                                    </p:animEffect>
                                    <p:anim calcmode="lin" valueType="num">
                                      <p:cBhvr>
                                        <p:cTn id="23" dur="300" fill="hold"/>
                                        <p:tgtEl>
                                          <p:spTgt spid="33"/>
                                        </p:tgtEl>
                                        <p:attrNameLst>
                                          <p:attrName>ppt_x</p:attrName>
                                        </p:attrNameLst>
                                      </p:cBhvr>
                                      <p:tavLst>
                                        <p:tav tm="0">
                                          <p:val>
                                            <p:strVal val="#ppt_x"/>
                                          </p:val>
                                        </p:tav>
                                        <p:tav tm="100000">
                                          <p:val>
                                            <p:strVal val="#ppt_x"/>
                                          </p:val>
                                        </p:tav>
                                      </p:tavLst>
                                    </p:anim>
                                    <p:anim calcmode="lin" valueType="num">
                                      <p:cBhvr>
                                        <p:cTn id="24" dur="3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9"/>
                                        </p:tgtEl>
                                        <p:attrNameLst>
                                          <p:attrName>style.visibility</p:attrName>
                                        </p:attrNameLst>
                                      </p:cBhvr>
                                      <p:to>
                                        <p:strVal val="visible"/>
                                      </p:to>
                                    </p:set>
                                    <p:animEffect transition="in" filter="fade">
                                      <p:cBhvr>
                                        <p:cTn id="29" dur="500"/>
                                        <p:tgtEl>
                                          <p:spTgt spid="159"/>
                                        </p:tgtEl>
                                      </p:cBhvr>
                                    </p:animEffect>
                                  </p:childTnLst>
                                </p:cTn>
                              </p:par>
                              <p:par>
                                <p:cTn id="30" presetID="47" presetClass="entr" presetSubtype="0" fill="hold" nodeType="with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300"/>
                                        <p:tgtEl>
                                          <p:spTgt spid="39"/>
                                        </p:tgtEl>
                                      </p:cBhvr>
                                    </p:animEffect>
                                    <p:anim calcmode="lin" valueType="num">
                                      <p:cBhvr>
                                        <p:cTn id="33" dur="300" fill="hold"/>
                                        <p:tgtEl>
                                          <p:spTgt spid="39"/>
                                        </p:tgtEl>
                                        <p:attrNameLst>
                                          <p:attrName>ppt_x</p:attrName>
                                        </p:attrNameLst>
                                      </p:cBhvr>
                                      <p:tavLst>
                                        <p:tav tm="0">
                                          <p:val>
                                            <p:strVal val="#ppt_x"/>
                                          </p:val>
                                        </p:tav>
                                        <p:tav tm="100000">
                                          <p:val>
                                            <p:strVal val="#ppt_x"/>
                                          </p:val>
                                        </p:tav>
                                      </p:tavLst>
                                    </p:anim>
                                    <p:anim calcmode="lin" valueType="num">
                                      <p:cBhvr>
                                        <p:cTn id="34" dur="3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4"/>
                                        </p:tgtEl>
                                        <p:attrNameLst>
                                          <p:attrName>style.visibility</p:attrName>
                                        </p:attrNameLst>
                                      </p:cBhvr>
                                      <p:to>
                                        <p:strVal val="visible"/>
                                      </p:to>
                                    </p:set>
                                    <p:animEffect transition="in" filter="fade">
                                      <p:cBhvr>
                                        <p:cTn id="39" dur="500"/>
                                        <p:tgtEl>
                                          <p:spTgt spid="174"/>
                                        </p:tgtEl>
                                      </p:cBhvr>
                                    </p:animEffect>
                                  </p:childTnLst>
                                </p:cTn>
                              </p:par>
                              <p:par>
                                <p:cTn id="40" presetID="47" presetClass="entr" presetSubtype="0" fill="hold" nodeType="withEffect">
                                  <p:stCondLst>
                                    <p:cond delay="25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300"/>
                                        <p:tgtEl>
                                          <p:spTgt spid="42"/>
                                        </p:tgtEl>
                                      </p:cBhvr>
                                    </p:animEffect>
                                    <p:anim calcmode="lin" valueType="num">
                                      <p:cBhvr>
                                        <p:cTn id="43" dur="300" fill="hold"/>
                                        <p:tgtEl>
                                          <p:spTgt spid="42"/>
                                        </p:tgtEl>
                                        <p:attrNameLst>
                                          <p:attrName>ppt_x</p:attrName>
                                        </p:attrNameLst>
                                      </p:cBhvr>
                                      <p:tavLst>
                                        <p:tav tm="0">
                                          <p:val>
                                            <p:strVal val="#ppt_x"/>
                                          </p:val>
                                        </p:tav>
                                        <p:tav tm="100000">
                                          <p:val>
                                            <p:strVal val="#ppt_x"/>
                                          </p:val>
                                        </p:tav>
                                      </p:tavLst>
                                    </p:anim>
                                    <p:anim calcmode="lin" valueType="num">
                                      <p:cBhvr>
                                        <p:cTn id="44" dur="3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47" presetClass="entr" presetSubtype="0" fill="hold" nodeType="withEffect">
                                  <p:stCondLst>
                                    <p:cond delay="25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300"/>
                                        <p:tgtEl>
                                          <p:spTgt spid="36"/>
                                        </p:tgtEl>
                                      </p:cBhvr>
                                    </p:animEffect>
                                    <p:anim calcmode="lin" valueType="num">
                                      <p:cBhvr>
                                        <p:cTn id="53" dur="300" fill="hold"/>
                                        <p:tgtEl>
                                          <p:spTgt spid="36"/>
                                        </p:tgtEl>
                                        <p:attrNameLst>
                                          <p:attrName>ppt_x</p:attrName>
                                        </p:attrNameLst>
                                      </p:cBhvr>
                                      <p:tavLst>
                                        <p:tav tm="0">
                                          <p:val>
                                            <p:strVal val="#ppt_x"/>
                                          </p:val>
                                        </p:tav>
                                        <p:tav tm="100000">
                                          <p:val>
                                            <p:strVal val="#ppt_x"/>
                                          </p:val>
                                        </p:tav>
                                      </p:tavLst>
                                    </p:anim>
                                    <p:anim calcmode="lin" valueType="num">
                                      <p:cBhvr>
                                        <p:cTn id="54" dur="3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82"/>
                                        </p:tgtEl>
                                        <p:attrNameLst>
                                          <p:attrName>style.visibility</p:attrName>
                                        </p:attrNameLst>
                                      </p:cBhvr>
                                      <p:to>
                                        <p:strVal val="visible"/>
                                      </p:to>
                                    </p:set>
                                    <p:animEffect transition="in" filter="fade">
                                      <p:cBhvr>
                                        <p:cTn id="59" dur="500"/>
                                        <p:tgtEl>
                                          <p:spTgt spid="182"/>
                                        </p:tgtEl>
                                      </p:cBhvr>
                                    </p:animEffect>
                                  </p:childTnLst>
                                </p:cTn>
                              </p:par>
                              <p:par>
                                <p:cTn id="60" presetID="47" presetClass="entr" presetSubtype="0" fill="hold" nodeType="withEffect">
                                  <p:stCondLst>
                                    <p:cond delay="25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300"/>
                                        <p:tgtEl>
                                          <p:spTgt spid="47"/>
                                        </p:tgtEl>
                                      </p:cBhvr>
                                    </p:animEffect>
                                    <p:anim calcmode="lin" valueType="num">
                                      <p:cBhvr>
                                        <p:cTn id="63" dur="300" fill="hold"/>
                                        <p:tgtEl>
                                          <p:spTgt spid="47"/>
                                        </p:tgtEl>
                                        <p:attrNameLst>
                                          <p:attrName>ppt_x</p:attrName>
                                        </p:attrNameLst>
                                      </p:cBhvr>
                                      <p:tavLst>
                                        <p:tav tm="0">
                                          <p:val>
                                            <p:strVal val="#ppt_x"/>
                                          </p:val>
                                        </p:tav>
                                        <p:tav tm="100000">
                                          <p:val>
                                            <p:strVal val="#ppt_x"/>
                                          </p:val>
                                        </p:tav>
                                      </p:tavLst>
                                    </p:anim>
                                    <p:anim calcmode="lin" valueType="num">
                                      <p:cBhvr>
                                        <p:cTn id="64" dur="3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contrast="-20000"/>
                    </a14:imgEffect>
                  </a14:imgLayer>
                </a14:imgProps>
              </a:ext>
              <a:ext uri="{28A0092B-C50C-407E-A947-70E740481C1C}">
                <a14:useLocalDpi xmlns:a14="http://schemas.microsoft.com/office/drawing/2010/main" val="0"/>
              </a:ext>
            </a:extLst>
          </a:blip>
          <a:srcRect/>
          <a:stretch/>
        </p:blipFill>
        <p:spPr>
          <a:xfrm>
            <a:off x="5751871" y="0"/>
            <a:ext cx="6684604" cy="6994525"/>
          </a:xfrm>
          <a:prstGeom prst="rect">
            <a:avLst/>
          </a:prstGeom>
        </p:spPr>
      </p:pic>
      <p:pic>
        <p:nvPicPr>
          <p:cNvPr id="8" name="Picture Placeholder 7"/>
          <p:cNvPicPr>
            <a:picLocks noGrp="1" noChangeAspect="1"/>
          </p:cNvPicPr>
          <p:nvPr>
            <p:ph type="pic" sz="quarter" idx="10"/>
          </p:nvPr>
        </p:nvPicPr>
        <p:blipFill>
          <a:blip r:embed="rId5"/>
          <a:srcRect l="60" r="60"/>
          <a:stretch>
            <a:fillRect/>
          </a:stretch>
        </p:blipFill>
        <p:spPr/>
      </p:pic>
      <p:sp>
        <p:nvSpPr>
          <p:cNvPr id="5" name="Text Placeholder 4"/>
          <p:cNvSpPr>
            <a:spLocks noGrp="1"/>
          </p:cNvSpPr>
          <p:nvPr>
            <p:ph type="body" sz="quarter" idx="11"/>
          </p:nvPr>
        </p:nvSpPr>
        <p:spPr/>
        <p:txBody>
          <a:bodyPr/>
          <a:lstStyle/>
          <a:p>
            <a:r>
              <a:rPr lang="en-US" dirty="0"/>
              <a:t>APIs in action</a:t>
            </a:r>
          </a:p>
          <a:p>
            <a:r>
              <a:rPr lang="en-US" sz="4400" dirty="0"/>
              <a:t>&lt;insert demo title&gt;</a:t>
            </a:r>
          </a:p>
        </p:txBody>
      </p:sp>
    </p:spTree>
    <p:extLst>
      <p:ext uri="{BB962C8B-B14F-4D97-AF65-F5344CB8AC3E}">
        <p14:creationId xmlns:p14="http://schemas.microsoft.com/office/powerpoint/2010/main" val="295450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nodeType="withEffect">
                                  <p:stCondLst>
                                    <p:cond delay="0"/>
                                  </p:stCondLst>
                                  <p:childTnLst>
                                    <p:animMotion origin="layout" path="M -1.81516E-6 0 L 0.06587 0 " pathEditMode="relative" rAng="0" ptsTypes="AA">
                                      <p:cBhvr>
                                        <p:cTn id="9" dur="750" spd="-100000" fill="hold"/>
                                        <p:tgtEl>
                                          <p:spTgt spid="3"/>
                                        </p:tgtEl>
                                        <p:attrNameLst>
                                          <p:attrName>ppt_x</p:attrName>
                                          <p:attrName>ppt_y</p:attrName>
                                        </p:attrNameLst>
                                      </p:cBhvr>
                                      <p:rCtr x="32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338" b="-38"/>
          <a:stretch/>
        </p:blipFill>
        <p:spPr>
          <a:xfrm>
            <a:off x="0" y="-84137"/>
            <a:ext cx="12436475" cy="7086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6437" y="754062"/>
            <a:ext cx="3228470" cy="545253"/>
          </a:xfrm>
          <a:prstGeom prst="rect">
            <a:avLst/>
          </a:prstGeom>
        </p:spPr>
      </p:pic>
      <p:grpSp>
        <p:nvGrpSpPr>
          <p:cNvPr id="18" name="Group 17"/>
          <p:cNvGrpSpPr/>
          <p:nvPr/>
        </p:nvGrpSpPr>
        <p:grpSpPr>
          <a:xfrm>
            <a:off x="-2" y="1510765"/>
            <a:ext cx="6539092" cy="3972994"/>
            <a:chOff x="-2" y="2125662"/>
            <a:chExt cx="6539092" cy="3972994"/>
          </a:xfrm>
        </p:grpSpPr>
        <p:sp>
          <p:nvSpPr>
            <p:cNvPr id="19" name="Rectangle 18"/>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a:spcAft>
                  <a:spcPts val="1500"/>
                </a:spcAft>
              </a:pPr>
              <a:r>
                <a:rPr lang="en-US" sz="2400" dirty="0">
                  <a:solidFill>
                    <a:schemeClr val="bg1"/>
                  </a:solidFill>
                </a:rPr>
                <a:t>“I have not seen anything comparable. We can use the Computer Vision API to prove to our clients the reliability of the data, so they can be confident making important business decisions based on that information.”</a:t>
              </a:r>
              <a:endParaRPr lang="en-US" sz="2400" i="1" dirty="0">
                <a:solidFill>
                  <a:schemeClr val="bg1"/>
                </a:solidFill>
              </a:endParaRPr>
            </a:p>
            <a:p>
              <a:pPr algn="r">
                <a:spcAft>
                  <a:spcPts val="1500"/>
                </a:spcAft>
              </a:pPr>
              <a:r>
                <a:rPr lang="nl-NL" sz="1700" dirty="0">
                  <a:solidFill>
                    <a:schemeClr val="bg1"/>
                  </a:solidFill>
                </a:rPr>
                <a:t>Vigiglobe CEO Leendert de Voogd </a:t>
              </a:r>
              <a:endParaRPr lang="en-US" sz="1700" i="1" dirty="0">
                <a:solidFill>
                  <a:schemeClr val="bg1"/>
                </a:solidFill>
              </a:endParaRPr>
            </a:p>
          </p:txBody>
        </p:sp>
        <p:sp>
          <p:nvSpPr>
            <p:cNvPr id="21" name="TextBox 20"/>
            <p:cNvSpPr txBox="1"/>
            <p:nvPr/>
          </p:nvSpPr>
          <p:spPr>
            <a:xfrm>
              <a:off x="293966" y="5561202"/>
              <a:ext cx="2418291" cy="530915"/>
            </a:xfrm>
            <a:prstGeom prst="rect">
              <a:avLst/>
            </a:prstGeom>
            <a:noFill/>
          </p:spPr>
          <p:txBody>
            <a:bodyPr wrap="none" lIns="182880" tIns="146304" rIns="182880" bIns="146304" rtlCol="0" anchor="ctr">
              <a:spAutoFit/>
            </a:bodyPr>
            <a:lstStyle/>
            <a:p>
              <a:pPr>
                <a:lnSpc>
                  <a:spcPct val="90000"/>
                </a:lnSpc>
                <a:spcAft>
                  <a:spcPts val="600"/>
                </a:spcAft>
              </a:pPr>
              <a:r>
                <a:rPr lang="en-US" sz="1700" dirty="0">
                  <a:solidFill>
                    <a:schemeClr val="bg1"/>
                  </a:solidFill>
                  <a:latin typeface="Segoe UI Semibold" panose="020B0702040204020203" pitchFamily="34" charset="0"/>
                  <a:cs typeface="Segoe UI Semibold" panose="020B0702040204020203" pitchFamily="34" charset="0"/>
                </a:rPr>
                <a:t>Computer Vision API</a:t>
              </a:r>
            </a:p>
          </p:txBody>
        </p:sp>
        <p:sp>
          <p:nvSpPr>
            <p:cNvPr id="22" name="TextBox 21">
              <a:hlinkClick r:id="rId5"/>
            </p:cNvPr>
            <p:cNvSpPr txBox="1"/>
            <p:nvPr/>
          </p:nvSpPr>
          <p:spPr>
            <a:xfrm>
              <a:off x="4544934" y="5653232"/>
              <a:ext cx="1895199" cy="346855"/>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Read Case Study Here</a:t>
              </a:r>
            </a:p>
          </p:txBody>
        </p:sp>
      </p:grpSp>
    </p:spTree>
    <p:extLst>
      <p:ext uri="{BB962C8B-B14F-4D97-AF65-F5344CB8AC3E}">
        <p14:creationId xmlns:p14="http://schemas.microsoft.com/office/powerpoint/2010/main" val="292081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19356" y="-9226"/>
            <a:ext cx="12455831" cy="7007241"/>
            <a:chOff x="-19356" y="-9226"/>
            <a:chExt cx="12455831" cy="7007241"/>
          </a:xfrm>
        </p:grpSpPr>
        <p:pic>
          <p:nvPicPr>
            <p:cNvPr id="2" name="Picture 1"/>
            <p:cNvPicPr>
              <a:picLocks noChangeAspect="1"/>
            </p:cNvPicPr>
            <p:nvPr/>
          </p:nvPicPr>
          <p:blipFill rotWithShape="1">
            <a:blip r:embed="rId3"/>
            <a:srcRect r="257"/>
            <a:stretch/>
          </p:blipFill>
          <p:spPr>
            <a:xfrm>
              <a:off x="0" y="-9226"/>
              <a:ext cx="12436475" cy="7007241"/>
            </a:xfrm>
            <a:prstGeom prst="rect">
              <a:avLst/>
            </a:prstGeom>
          </p:spPr>
        </p:pic>
        <p:sp>
          <p:nvSpPr>
            <p:cNvPr id="10" name="Rectangle 9"/>
            <p:cNvSpPr/>
            <p:nvPr/>
          </p:nvSpPr>
          <p:spPr bwMode="auto">
            <a:xfrm>
              <a:off x="-19356" y="-9226"/>
              <a:ext cx="6999593" cy="7006019"/>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2" y="1510765"/>
            <a:ext cx="6539092" cy="3972994"/>
            <a:chOff x="-2" y="2125662"/>
            <a:chExt cx="6539092" cy="3972994"/>
          </a:xfrm>
        </p:grpSpPr>
        <p:sp>
          <p:nvSpPr>
            <p:cNvPr id="12" name="Rectangle 11"/>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a:spcAft>
                  <a:spcPts val="1500"/>
                </a:spcAft>
              </a:pPr>
              <a:r>
                <a:rPr lang="en-US" sz="2400" dirty="0">
                  <a:solidFill>
                    <a:schemeClr val="bg1"/>
                  </a:solidFill>
                </a:rPr>
                <a:t>“Microsoft Cognitive Services gives us a huge range of opportunities. It’s a perfect match for us now, and in the future when we want to add more features to our app. The Computer Vision and Speech APIs are extremely powerful.”</a:t>
              </a:r>
              <a:endParaRPr lang="en-US" sz="2400" i="1" dirty="0">
                <a:solidFill>
                  <a:schemeClr val="bg1"/>
                </a:solidFill>
              </a:endParaRPr>
            </a:p>
            <a:p>
              <a:pPr algn="r">
                <a:spcAft>
                  <a:spcPts val="1500"/>
                </a:spcAft>
              </a:pPr>
              <a:r>
                <a:rPr lang="en-US" sz="1700" dirty="0" err="1">
                  <a:solidFill>
                    <a:schemeClr val="bg1"/>
                  </a:solidFill>
                </a:rPr>
                <a:t>Blucup</a:t>
              </a:r>
              <a:r>
                <a:rPr lang="en-US" sz="1700" dirty="0">
                  <a:solidFill>
                    <a:schemeClr val="bg1"/>
                  </a:solidFill>
                </a:rPr>
                <a:t> CEO </a:t>
              </a:r>
              <a:r>
                <a:rPr lang="en-US" sz="1700" dirty="0" err="1">
                  <a:solidFill>
                    <a:schemeClr val="bg1"/>
                  </a:solidFill>
                </a:rPr>
                <a:t>Jaan</a:t>
              </a:r>
              <a:r>
                <a:rPr lang="en-US" sz="1700" dirty="0">
                  <a:solidFill>
                    <a:schemeClr val="bg1"/>
                  </a:solidFill>
                </a:rPr>
                <a:t> </a:t>
              </a:r>
              <a:r>
                <a:rPr lang="en-US" sz="1700" dirty="0" err="1">
                  <a:solidFill>
                    <a:schemeClr val="bg1"/>
                  </a:solidFill>
                </a:rPr>
                <a:t>Apajalahti</a:t>
              </a:r>
              <a:endParaRPr lang="en-US" sz="1700" i="1" dirty="0">
                <a:solidFill>
                  <a:schemeClr val="bg1"/>
                </a:solidFill>
              </a:endParaRPr>
            </a:p>
          </p:txBody>
        </p:sp>
        <p:sp>
          <p:nvSpPr>
            <p:cNvPr id="4" name="TextBox 3"/>
            <p:cNvSpPr txBox="1"/>
            <p:nvPr/>
          </p:nvSpPr>
          <p:spPr>
            <a:xfrm>
              <a:off x="293966" y="5561202"/>
              <a:ext cx="4014882" cy="530915"/>
            </a:xfrm>
            <a:prstGeom prst="rect">
              <a:avLst/>
            </a:prstGeom>
            <a:noFill/>
          </p:spPr>
          <p:txBody>
            <a:bodyPr wrap="none" lIns="182880" tIns="146304" rIns="182880" bIns="146304" rtlCol="0" anchor="ctr">
              <a:spAutoFit/>
            </a:bodyPr>
            <a:lstStyle/>
            <a:p>
              <a:pPr>
                <a:lnSpc>
                  <a:spcPct val="90000"/>
                </a:lnSpc>
                <a:spcAft>
                  <a:spcPts val="600"/>
                </a:spcAft>
              </a:pPr>
              <a:r>
                <a:rPr lang="en-US" sz="1700" dirty="0">
                  <a:solidFill>
                    <a:schemeClr val="bg1"/>
                  </a:solidFill>
                  <a:latin typeface="Segoe UI Semibold" panose="020B0702040204020203" pitchFamily="34" charset="0"/>
                  <a:cs typeface="Segoe UI Semibold" panose="020B0702040204020203" pitchFamily="34" charset="0"/>
                </a:rPr>
                <a:t>Computer Vision API and Speech API</a:t>
              </a:r>
            </a:p>
          </p:txBody>
        </p:sp>
        <p:sp>
          <p:nvSpPr>
            <p:cNvPr id="5" name="TextBox 4">
              <a:hlinkClick r:id="rId4"/>
            </p:cNvPr>
            <p:cNvSpPr txBox="1"/>
            <p:nvPr/>
          </p:nvSpPr>
          <p:spPr>
            <a:xfrm>
              <a:off x="4544934" y="5653232"/>
              <a:ext cx="1895199" cy="346855"/>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Read Case Study Here</a:t>
              </a:r>
            </a:p>
          </p:txBody>
        </p:sp>
      </p:grpSp>
      <p:pic>
        <p:nvPicPr>
          <p:cNvPr id="13314" name="Picture 2" descr="ZeroKeyboard"/>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544934" y="614534"/>
            <a:ext cx="1994156" cy="797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68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p:txBody>
          <a:bodyPr/>
          <a:lstStyle/>
          <a:p>
            <a:r>
              <a:rPr lang="en-US" dirty="0"/>
              <a:t>Developer Resources</a:t>
            </a:r>
            <a:endParaRPr lang="en-US" sz="5400" dirty="0"/>
          </a:p>
        </p:txBody>
      </p:sp>
      <p:sp>
        <p:nvSpPr>
          <p:cNvPr id="16" name="Content Placeholder 15"/>
          <p:cNvSpPr>
            <a:spLocks noGrp="1"/>
          </p:cNvSpPr>
          <p:nvPr>
            <p:ph sz="quarter" idx="11"/>
          </p:nvPr>
        </p:nvSpPr>
        <p:spPr/>
        <p:txBody>
          <a:bodyPr/>
          <a:lstStyle/>
          <a:p>
            <a:pPr>
              <a:buSzPct val="120000"/>
            </a:pPr>
            <a:r>
              <a:rPr lang="en-US" sz="1600" dirty="0">
                <a:solidFill>
                  <a:schemeClr val="bg1"/>
                </a:solidFill>
              </a:rPr>
              <a:t>	 </a:t>
            </a:r>
          </a:p>
        </p:txBody>
      </p:sp>
      <p:sp>
        <p:nvSpPr>
          <p:cNvPr id="18" name="Content Placeholder 6"/>
          <p:cNvSpPr txBox="1">
            <a:spLocks/>
          </p:cNvSpPr>
          <p:nvPr/>
        </p:nvSpPr>
        <p:spPr>
          <a:xfrm>
            <a:off x="5151437" y="449263"/>
            <a:ext cx="7010401" cy="60960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ct val="120000"/>
              <a:buFont typeface="Arial" panose="020B0604020202020204" pitchFamily="34" charset="0"/>
              <a:buNone/>
            </a:pPr>
            <a:r>
              <a:rPr lang="en-US" sz="1800" dirty="0">
                <a:solidFill>
                  <a:schemeClr val="bg1"/>
                </a:solidFill>
                <a:latin typeface="Segoe UI Semibold" panose="020B0702040204020203" pitchFamily="34" charset="0"/>
                <a:cs typeface="Segoe UI Semibold" panose="020B0702040204020203" pitchFamily="34" charset="0"/>
              </a:rPr>
              <a:t>Preview Pricing</a:t>
            </a:r>
          </a:p>
          <a:p>
            <a:pPr marL="457200" lvl="1" indent="0">
              <a:buSzPct val="120000"/>
              <a:buNone/>
            </a:pPr>
            <a:r>
              <a:rPr lang="en-US" sz="1200" dirty="0">
                <a:solidFill>
                  <a:schemeClr val="bg1"/>
                </a:solidFill>
                <a:hlinkClick r:id="rId3"/>
              </a:rPr>
              <a:t>https://www.microsoft.com/cognitive-services/en-us/pricing</a:t>
            </a:r>
            <a:r>
              <a:rPr lang="en-US" sz="1200" dirty="0">
                <a:solidFill>
                  <a:schemeClr val="bg1"/>
                </a:solidFill>
              </a:rPr>
              <a:t> </a:t>
            </a:r>
          </a:p>
          <a:p>
            <a:pPr marL="0" indent="0">
              <a:buSzPct val="120000"/>
              <a:buFont typeface="Arial" panose="020B0604020202020204" pitchFamily="34" charset="0"/>
              <a:buNone/>
            </a:pPr>
            <a:endParaRPr lang="en-US" sz="1800" dirty="0">
              <a:solidFill>
                <a:schemeClr val="bg1"/>
              </a:solidFill>
              <a:latin typeface="Segoe UI Semibold" panose="020B0702040204020203" pitchFamily="34" charset="0"/>
              <a:cs typeface="Segoe UI Semibold" panose="020B0702040204020203" pitchFamily="34" charset="0"/>
            </a:endParaRPr>
          </a:p>
          <a:p>
            <a:pPr marL="0" indent="0">
              <a:buSzPct val="120000"/>
              <a:buFont typeface="Arial" panose="020B0604020202020204" pitchFamily="34" charset="0"/>
              <a:buNone/>
            </a:pPr>
            <a:r>
              <a:rPr lang="en-US" sz="1800" dirty="0">
                <a:solidFill>
                  <a:schemeClr val="bg1"/>
                </a:solidFill>
                <a:latin typeface="Segoe UI Semibold" panose="020B0702040204020203" pitchFamily="34" charset="0"/>
                <a:cs typeface="Segoe UI Semibold" panose="020B0702040204020203" pitchFamily="34" charset="0"/>
              </a:rPr>
              <a:t>Documentation</a:t>
            </a:r>
          </a:p>
          <a:p>
            <a:pPr marL="457200" lvl="1" indent="0">
              <a:buSzPct val="120000"/>
              <a:buNone/>
            </a:pPr>
            <a:r>
              <a:rPr lang="en-US" sz="1200" dirty="0">
                <a:solidFill>
                  <a:schemeClr val="bg1"/>
                </a:solidFill>
                <a:hlinkClick r:id="rId4"/>
              </a:rPr>
              <a:t>https://www.microsoft.com/cognitive-services/en-us/computer-vision-api/documentation</a:t>
            </a:r>
            <a:r>
              <a:rPr lang="en-US" sz="1200" dirty="0">
                <a:solidFill>
                  <a:schemeClr val="bg1"/>
                </a:solidFill>
              </a:rPr>
              <a:t> </a:t>
            </a:r>
            <a:endParaRPr lang="en-US" sz="1600" dirty="0">
              <a:solidFill>
                <a:schemeClr val="bg1"/>
              </a:solidFill>
            </a:endParaRPr>
          </a:p>
          <a:p>
            <a:pPr marL="0" indent="0">
              <a:buSzPct val="120000"/>
              <a:buFont typeface="Arial" panose="020B0604020202020204" pitchFamily="34" charset="0"/>
              <a:buNone/>
            </a:pPr>
            <a:endParaRPr lang="en-US" sz="1800" dirty="0">
              <a:solidFill>
                <a:schemeClr val="bg1"/>
              </a:solidFill>
              <a:latin typeface="Segoe UI Semibold" panose="020B0702040204020203" pitchFamily="34" charset="0"/>
              <a:cs typeface="Segoe UI Semibold" panose="020B0702040204020203" pitchFamily="34" charset="0"/>
            </a:endParaRPr>
          </a:p>
          <a:p>
            <a:pPr marL="0" indent="0">
              <a:buSzPct val="120000"/>
              <a:buFont typeface="Arial" panose="020B0604020202020204" pitchFamily="34" charset="0"/>
              <a:buNone/>
            </a:pPr>
            <a:r>
              <a:rPr lang="en-US" sz="1800" dirty="0">
                <a:solidFill>
                  <a:schemeClr val="bg1"/>
                </a:solidFill>
                <a:latin typeface="Segoe UI Semibold" panose="020B0702040204020203" pitchFamily="34" charset="0"/>
                <a:cs typeface="Segoe UI Semibold" panose="020B0702040204020203" pitchFamily="34" charset="0"/>
              </a:rPr>
              <a:t>Client SDKs</a:t>
            </a:r>
          </a:p>
          <a:p>
            <a:pPr marL="457200" lvl="1" indent="0">
              <a:buSzPct val="120000"/>
              <a:buFont typeface="Arial" panose="020B0604020202020204" pitchFamily="34" charset="0"/>
              <a:buNone/>
            </a:pPr>
            <a:r>
              <a:rPr lang="en-US" sz="1200" dirty="0">
                <a:solidFill>
                  <a:schemeClr val="bg1"/>
                </a:solidFill>
                <a:hlinkClick r:id="rId5"/>
              </a:rPr>
              <a:t>https://github.com/Microsoft/ProjectOxford-ClientSDK</a:t>
            </a:r>
            <a:endParaRPr lang="en-US" sz="1200" dirty="0">
              <a:solidFill>
                <a:schemeClr val="bg1"/>
              </a:solidFill>
            </a:endParaRPr>
          </a:p>
          <a:p>
            <a:pPr marL="457200" lvl="1" indent="0">
              <a:buSzPct val="120000"/>
              <a:buFont typeface="Arial" panose="020B0604020202020204" pitchFamily="34" charset="0"/>
              <a:buNone/>
            </a:pPr>
            <a:r>
              <a:rPr lang="en-US" sz="1200" dirty="0">
                <a:solidFill>
                  <a:schemeClr val="bg1"/>
                </a:solidFill>
                <a:hlinkClick r:id="rId6"/>
              </a:rPr>
              <a:t>https://github.com/felixrieseberg/project-oxford</a:t>
            </a:r>
            <a:r>
              <a:rPr lang="en-US" sz="1200" dirty="0">
                <a:solidFill>
                  <a:schemeClr val="bg1"/>
                </a:solidFill>
              </a:rPr>
              <a:t> (</a:t>
            </a:r>
            <a:r>
              <a:rPr lang="en-US" sz="1200" dirty="0" err="1">
                <a:solidFill>
                  <a:schemeClr val="bg1"/>
                </a:solidFill>
              </a:rPr>
              <a:t>nodejs</a:t>
            </a:r>
            <a:r>
              <a:rPr lang="en-US" sz="1200" dirty="0">
                <a:solidFill>
                  <a:schemeClr val="bg1"/>
                </a:solidFill>
              </a:rPr>
              <a:t>)</a:t>
            </a:r>
          </a:p>
          <a:p>
            <a:pPr marL="457200" lvl="1" indent="0">
              <a:buSzPct val="120000"/>
              <a:buFont typeface="Arial" panose="020B0604020202020204" pitchFamily="34" charset="0"/>
              <a:buNone/>
            </a:pPr>
            <a:r>
              <a:rPr lang="en-US" sz="1200" dirty="0">
                <a:solidFill>
                  <a:schemeClr val="bg1"/>
                </a:solidFill>
                <a:hlinkClick r:id="rId7"/>
              </a:rPr>
              <a:t>https://github.com/southwood/project-oxford-python</a:t>
            </a:r>
            <a:r>
              <a:rPr lang="en-US" sz="1200" dirty="0">
                <a:solidFill>
                  <a:schemeClr val="bg1"/>
                </a:solidFill>
              </a:rPr>
              <a:t> </a:t>
            </a:r>
          </a:p>
          <a:p>
            <a:pPr marL="0" indent="0">
              <a:buSzPct val="120000"/>
              <a:buFont typeface="Arial" panose="020B0604020202020204" pitchFamily="34" charset="0"/>
              <a:buNone/>
            </a:pPr>
            <a:r>
              <a:rPr lang="en-US" sz="1600" dirty="0">
                <a:solidFill>
                  <a:schemeClr val="bg1"/>
                </a:solidFill>
              </a:rPr>
              <a:t>​​​</a:t>
            </a:r>
          </a:p>
          <a:p>
            <a:pPr marL="0" indent="0">
              <a:buSzPct val="120000"/>
              <a:buFont typeface="Arial" panose="020B0604020202020204" pitchFamily="34" charset="0"/>
              <a:buNone/>
            </a:pPr>
            <a:r>
              <a:rPr lang="en-US" sz="1800" dirty="0">
                <a:solidFill>
                  <a:schemeClr val="bg1"/>
                </a:solidFill>
                <a:latin typeface="Segoe UI Semibold" panose="020B0702040204020203" pitchFamily="34" charset="0"/>
                <a:cs typeface="Segoe UI Semibold" panose="020B0702040204020203" pitchFamily="34" charset="0"/>
              </a:rPr>
              <a:t>Example Code</a:t>
            </a:r>
          </a:p>
          <a:p>
            <a:pPr marL="457200" lvl="1" indent="0">
              <a:buSzPct val="120000"/>
              <a:buNone/>
            </a:pPr>
            <a:r>
              <a:rPr lang="en-US" sz="1200" dirty="0">
                <a:solidFill>
                  <a:schemeClr val="bg1"/>
                </a:solidFill>
                <a:hlinkClick r:id="rId8"/>
              </a:rPr>
              <a:t>https://github.com/jsturtevant/happy-image-tester-django</a:t>
            </a:r>
            <a:endParaRPr lang="en-US" sz="1200" dirty="0">
              <a:solidFill>
                <a:schemeClr val="bg1"/>
              </a:solidFill>
            </a:endParaRPr>
          </a:p>
          <a:p>
            <a:pPr marL="457200" lvl="1" indent="0">
              <a:buSzPct val="120000"/>
              <a:buFont typeface="Arial" panose="020B0604020202020204" pitchFamily="34" charset="0"/>
              <a:buNone/>
            </a:pPr>
            <a:r>
              <a:rPr lang="en-US" sz="1200" dirty="0">
                <a:solidFill>
                  <a:schemeClr val="bg1"/>
                </a:solidFill>
                <a:hlinkClick r:id="rId9"/>
              </a:rPr>
              <a:t>https://github.com/jsturtevant/happy-image-tester-nodejs</a:t>
            </a:r>
            <a:endParaRPr lang="en-US" sz="1200" dirty="0">
              <a:solidFill>
                <a:schemeClr val="bg1"/>
              </a:solidFill>
            </a:endParaRPr>
          </a:p>
          <a:p>
            <a:pPr marL="457200" lvl="1" indent="0">
              <a:buSzPct val="120000"/>
              <a:buFont typeface="Arial" panose="020B0604020202020204" pitchFamily="34" charset="0"/>
              <a:buNone/>
            </a:pPr>
            <a:endParaRPr lang="en-US" sz="1200" dirty="0">
              <a:solidFill>
                <a:schemeClr val="bg1"/>
              </a:solidFill>
            </a:endParaRPr>
          </a:p>
          <a:p>
            <a:pPr marL="0" lvl="1" indent="0">
              <a:spcBef>
                <a:spcPts val="1000"/>
              </a:spcBef>
              <a:buSzPct val="120000"/>
              <a:buNone/>
            </a:pPr>
            <a:r>
              <a:rPr lang="en-US" sz="1800" dirty="0">
                <a:solidFill>
                  <a:schemeClr val="bg1"/>
                </a:solidFill>
                <a:latin typeface="Segoe UI Semibold" panose="020B0702040204020203" pitchFamily="34" charset="0"/>
                <a:cs typeface="Segoe UI Semibold" panose="020B0702040204020203" pitchFamily="34" charset="0"/>
              </a:rPr>
              <a:t>Join Our Community</a:t>
            </a:r>
          </a:p>
          <a:p>
            <a:pPr marL="457200" lvl="1" indent="0">
              <a:buSzPct val="120000"/>
              <a:buNone/>
            </a:pPr>
            <a:r>
              <a:rPr lang="en-US" sz="1200" dirty="0">
                <a:solidFill>
                  <a:schemeClr val="bg1"/>
                </a:solidFill>
                <a:hlinkClick r:id="rId10"/>
              </a:rPr>
              <a:t>https://stackoverflow.com/questions/tagged/microsoft-cognitive</a:t>
            </a:r>
            <a:endParaRPr lang="en-US" sz="1200" dirty="0">
              <a:solidFill>
                <a:schemeClr val="bg1"/>
              </a:solidFill>
            </a:endParaRPr>
          </a:p>
          <a:p>
            <a:pPr marL="457200" lvl="1" indent="0">
              <a:buSzPct val="120000"/>
              <a:buNone/>
            </a:pPr>
            <a:r>
              <a:rPr lang="en-US" sz="1200" dirty="0">
                <a:solidFill>
                  <a:schemeClr val="bg1"/>
                </a:solidFill>
                <a:hlinkClick r:id="rId11"/>
              </a:rPr>
              <a:t>https://social.msdn.microsoft.com/forums/azure/en-US/home?forum=mlapi</a:t>
            </a:r>
            <a:r>
              <a:rPr lang="en-US" sz="1200" dirty="0">
                <a:solidFill>
                  <a:schemeClr val="bg1"/>
                </a:solidFill>
              </a:rPr>
              <a:t> </a:t>
            </a:r>
          </a:p>
          <a:p>
            <a:pPr marL="457200" lvl="1" indent="0">
              <a:buSzPct val="120000"/>
              <a:buNone/>
            </a:pPr>
            <a:r>
              <a:rPr lang="en-US" sz="1200" dirty="0">
                <a:solidFill>
                  <a:schemeClr val="bg1"/>
                </a:solidFill>
                <a:hlinkClick r:id="rId12"/>
              </a:rPr>
              <a:t>https://cognitive.uservoice.com/</a:t>
            </a:r>
            <a:endParaRPr lang="en-US" sz="1200" dirty="0">
              <a:solidFill>
                <a:schemeClr val="bg1"/>
              </a:solidFill>
            </a:endParaRPr>
          </a:p>
        </p:txBody>
      </p:sp>
    </p:spTree>
    <p:extLst>
      <p:ext uri="{BB962C8B-B14F-4D97-AF65-F5344CB8AC3E}">
        <p14:creationId xmlns:p14="http://schemas.microsoft.com/office/powerpoint/2010/main" val="417077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46635" y="2362226"/>
            <a:ext cx="7589840" cy="2286000"/>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846635" y="4725058"/>
            <a:ext cx="7589840" cy="2286000"/>
          </a:xfrm>
          <a:prstGeom prst="rect">
            <a:avLst/>
          </a:prstGeom>
        </p:spPr>
      </p:pic>
      <p:pic>
        <p:nvPicPr>
          <p:cNvPr id="2" name="Picture 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851697" y="-606"/>
            <a:ext cx="7584778" cy="2286000"/>
          </a:xfrm>
          <a:prstGeom prst="rect">
            <a:avLst/>
          </a:prstGeom>
        </p:spPr>
      </p:pic>
      <p:sp>
        <p:nvSpPr>
          <p:cNvPr id="14" name="Rectangle 13"/>
          <p:cNvSpPr/>
          <p:nvPr/>
        </p:nvSpPr>
        <p:spPr bwMode="auto">
          <a:xfrm>
            <a:off x="4846637" y="0"/>
            <a:ext cx="6248399" cy="2285394"/>
          </a:xfrm>
          <a:prstGeom prst="rect">
            <a:avLst/>
          </a:prstGeom>
          <a:gradFill>
            <a:gsLst>
              <a:gs pos="0">
                <a:schemeClr val="accent6">
                  <a:alpha val="0"/>
                </a:schemeClr>
              </a:gs>
              <a:gs pos="100000">
                <a:schemeClr val="accent6"/>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5400" spc="600" dirty="0">
                <a:solidFill>
                  <a:schemeClr val="bg2"/>
                </a:solidFill>
                <a:latin typeface="+mj-lt"/>
                <a:ea typeface="Segoe UI" pitchFamily="34" charset="0"/>
                <a:cs typeface="Segoe UI" pitchFamily="34" charset="0"/>
              </a:rPr>
              <a:t>Easy</a:t>
            </a:r>
          </a:p>
        </p:txBody>
      </p:sp>
      <p:sp>
        <p:nvSpPr>
          <p:cNvPr id="15" name="Rectangle 14"/>
          <p:cNvSpPr/>
          <p:nvPr/>
        </p:nvSpPr>
        <p:spPr bwMode="auto">
          <a:xfrm>
            <a:off x="4846635" y="2334602"/>
            <a:ext cx="6248399" cy="2313624"/>
          </a:xfrm>
          <a:prstGeom prst="rect">
            <a:avLst/>
          </a:prstGeom>
          <a:gradFill>
            <a:gsLst>
              <a:gs pos="0">
                <a:schemeClr val="accent6">
                  <a:alpha val="0"/>
                </a:schemeClr>
              </a:gs>
              <a:gs pos="100000">
                <a:schemeClr val="accent6"/>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5400" spc="600" dirty="0">
                <a:solidFill>
                  <a:schemeClr val="bg2"/>
                </a:solidFill>
                <a:latin typeface="+mj-lt"/>
                <a:ea typeface="Segoe UI" pitchFamily="34" charset="0"/>
                <a:cs typeface="Segoe UI" pitchFamily="34" charset="0"/>
              </a:rPr>
              <a:t>Flexible</a:t>
            </a:r>
          </a:p>
        </p:txBody>
      </p:sp>
      <p:sp>
        <p:nvSpPr>
          <p:cNvPr id="16" name="Rectangle 15"/>
          <p:cNvSpPr/>
          <p:nvPr/>
        </p:nvSpPr>
        <p:spPr bwMode="auto">
          <a:xfrm>
            <a:off x="4851697" y="4725058"/>
            <a:ext cx="6248399" cy="2287948"/>
          </a:xfrm>
          <a:prstGeom prst="rect">
            <a:avLst/>
          </a:prstGeom>
          <a:gradFill>
            <a:gsLst>
              <a:gs pos="0">
                <a:schemeClr val="accent6">
                  <a:alpha val="0"/>
                </a:schemeClr>
              </a:gs>
              <a:gs pos="100000">
                <a:schemeClr val="accent6"/>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5400" spc="600" dirty="0">
                <a:solidFill>
                  <a:schemeClr val="bg2"/>
                </a:solidFill>
                <a:latin typeface="+mj-lt"/>
                <a:ea typeface="Segoe UI" pitchFamily="34" charset="0"/>
                <a:cs typeface="Segoe UI" pitchFamily="34" charset="0"/>
              </a:rPr>
              <a:t>Quality</a:t>
            </a:r>
          </a:p>
        </p:txBody>
      </p:sp>
      <p:sp>
        <p:nvSpPr>
          <p:cNvPr id="3" name="Rectangle 1"/>
          <p:cNvSpPr>
            <a:spLocks noChangeArrowheads="1"/>
          </p:cNvSpPr>
          <p:nvPr/>
        </p:nvSpPr>
        <p:spPr bwMode="auto">
          <a:xfrm>
            <a:off x="274638" y="9273923"/>
            <a:ext cx="108816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9" name="Rectangle 8"/>
          <p:cNvSpPr/>
          <p:nvPr/>
        </p:nvSpPr>
        <p:spPr>
          <a:xfrm>
            <a:off x="302745" y="2772447"/>
            <a:ext cx="5915493" cy="1449628"/>
          </a:xfrm>
          <a:prstGeom prst="rect">
            <a:avLst/>
          </a:prstGeom>
        </p:spPr>
        <p:txBody>
          <a:bodyPr wrap="square" anchor="ctr">
            <a:spAutoFit/>
          </a:bodyPr>
          <a:lstStyle/>
          <a:p>
            <a:pPr>
              <a:lnSpc>
                <a:spcPct val="90000"/>
              </a:lnSpc>
            </a:pPr>
            <a:r>
              <a:rPr lang="en-US" altLang="en-US" sz="5400" dirty="0">
                <a:solidFill>
                  <a:schemeClr val="accent1"/>
                </a:solidFill>
                <a:latin typeface="+mj-lt"/>
              </a:rPr>
              <a:t>Why Microsoft </a:t>
            </a:r>
            <a:br>
              <a:rPr lang="en-US" altLang="en-US" sz="5400" dirty="0">
                <a:solidFill>
                  <a:schemeClr val="accent1"/>
                </a:solidFill>
                <a:latin typeface="+mj-lt"/>
              </a:rPr>
            </a:br>
            <a:r>
              <a:rPr lang="en-US" altLang="en-US" sz="4400" spc="-100" dirty="0">
                <a:solidFill>
                  <a:schemeClr val="accent1"/>
                </a:solidFill>
                <a:latin typeface="+mj-lt"/>
              </a:rPr>
              <a:t>Cognitive Services? </a:t>
            </a:r>
            <a:endParaRPr lang="en-US" sz="5400" spc="-100" dirty="0">
              <a:solidFill>
                <a:schemeClr val="accent1"/>
              </a:solidFill>
              <a:latin typeface="+mj-lt"/>
            </a:endParaRPr>
          </a:p>
        </p:txBody>
      </p:sp>
      <p:sp>
        <p:nvSpPr>
          <p:cNvPr id="19" name="Freeform 18"/>
          <p:cNvSpPr/>
          <p:nvPr/>
        </p:nvSpPr>
        <p:spPr>
          <a:xfrm>
            <a:off x="12359266" y="-5848"/>
            <a:ext cx="77208" cy="66880"/>
          </a:xfrm>
          <a:custGeom>
            <a:avLst/>
            <a:gdLst>
              <a:gd name="connsiteX0" fmla="*/ 0 w 77208"/>
              <a:gd name="connsiteY0" fmla="*/ 0 h 66880"/>
              <a:gd name="connsiteX1" fmla="*/ 77208 w 77208"/>
              <a:gd name="connsiteY1" fmla="*/ 0 h 66880"/>
              <a:gd name="connsiteX2" fmla="*/ 77208 w 77208"/>
              <a:gd name="connsiteY2" fmla="*/ 66880 h 66880"/>
              <a:gd name="connsiteX3" fmla="*/ 0 w 77208"/>
              <a:gd name="connsiteY3" fmla="*/ 0 h 66880"/>
            </a:gdLst>
            <a:ahLst/>
            <a:cxnLst>
              <a:cxn ang="0">
                <a:pos x="connsiteX0" y="connsiteY0"/>
              </a:cxn>
              <a:cxn ang="0">
                <a:pos x="connsiteX1" y="connsiteY1"/>
              </a:cxn>
              <a:cxn ang="0">
                <a:pos x="connsiteX2" y="connsiteY2"/>
              </a:cxn>
              <a:cxn ang="0">
                <a:pos x="connsiteX3" y="connsiteY3"/>
              </a:cxn>
            </a:cxnLst>
            <a:rect l="l" t="t" r="r" b="b"/>
            <a:pathLst>
              <a:path w="77208" h="66880">
                <a:moveTo>
                  <a:pt x="0" y="0"/>
                </a:moveTo>
                <a:lnTo>
                  <a:pt x="77208" y="0"/>
                </a:lnTo>
                <a:lnTo>
                  <a:pt x="77208" y="6688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12359264" y="6921797"/>
            <a:ext cx="77210" cy="66881"/>
          </a:xfrm>
          <a:custGeom>
            <a:avLst/>
            <a:gdLst>
              <a:gd name="connsiteX0" fmla="*/ 77210 w 77210"/>
              <a:gd name="connsiteY0" fmla="*/ 0 h 66881"/>
              <a:gd name="connsiteX1" fmla="*/ 77210 w 77210"/>
              <a:gd name="connsiteY1" fmla="*/ 66881 h 66881"/>
              <a:gd name="connsiteX2" fmla="*/ 0 w 77210"/>
              <a:gd name="connsiteY2" fmla="*/ 66881 h 66881"/>
              <a:gd name="connsiteX3" fmla="*/ 77210 w 77210"/>
              <a:gd name="connsiteY3" fmla="*/ 0 h 66881"/>
            </a:gdLst>
            <a:ahLst/>
            <a:cxnLst>
              <a:cxn ang="0">
                <a:pos x="connsiteX0" y="connsiteY0"/>
              </a:cxn>
              <a:cxn ang="0">
                <a:pos x="connsiteX1" y="connsiteY1"/>
              </a:cxn>
              <a:cxn ang="0">
                <a:pos x="connsiteX2" y="connsiteY2"/>
              </a:cxn>
              <a:cxn ang="0">
                <a:pos x="connsiteX3" y="connsiteY3"/>
              </a:cxn>
            </a:cxnLst>
            <a:rect l="l" t="t" r="r" b="b"/>
            <a:pathLst>
              <a:path w="77210" h="66881">
                <a:moveTo>
                  <a:pt x="77210" y="0"/>
                </a:moveTo>
                <a:lnTo>
                  <a:pt x="77210" y="66881"/>
                </a:lnTo>
                <a:lnTo>
                  <a:pt x="0" y="66881"/>
                </a:lnTo>
                <a:lnTo>
                  <a:pt x="7721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179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36" y="0"/>
            <a:ext cx="12435840" cy="6994525"/>
          </a:xfrm>
          <a:prstGeom prst="rect">
            <a:avLst/>
          </a:prstGeom>
        </p:spPr>
      </p:pic>
      <p:sp>
        <p:nvSpPr>
          <p:cNvPr id="5" name="Rectangle 4"/>
          <p:cNvSpPr/>
          <p:nvPr/>
        </p:nvSpPr>
        <p:spPr bwMode="auto">
          <a:xfrm>
            <a:off x="655637" y="-18089"/>
            <a:ext cx="6172201" cy="70307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a:spcAft>
                <a:spcPts val="1500"/>
              </a:spcAft>
            </a:pPr>
            <a:endParaRPr lang="en-US" sz="1600" i="1" dirty="0">
              <a:solidFill>
                <a:schemeClr val="bg1"/>
              </a:solidFill>
            </a:endParaRPr>
          </a:p>
        </p:txBody>
      </p:sp>
      <p:sp>
        <p:nvSpPr>
          <p:cNvPr id="6" name="Title 5"/>
          <p:cNvSpPr>
            <a:spLocks noGrp="1"/>
          </p:cNvSpPr>
          <p:nvPr>
            <p:ph type="title" idx="4294967295"/>
          </p:nvPr>
        </p:nvSpPr>
        <p:spPr>
          <a:xfrm>
            <a:off x="884237" y="2585810"/>
            <a:ext cx="5936547" cy="1828800"/>
          </a:xfrm>
        </p:spPr>
        <p:txBody>
          <a:bodyPr>
            <a:noAutofit/>
          </a:bodyPr>
          <a:lstStyle/>
          <a:p>
            <a:r>
              <a:rPr lang="en-US" spc="-100" dirty="0">
                <a:solidFill>
                  <a:schemeClr val="bg1"/>
                </a:solidFill>
              </a:rPr>
              <a:t>Get started for free at microsoft.com/Cognitive</a:t>
            </a:r>
          </a:p>
        </p:txBody>
      </p:sp>
    </p:spTree>
    <p:extLst>
      <p:ext uri="{BB962C8B-B14F-4D97-AF65-F5344CB8AC3E}">
        <p14:creationId xmlns:p14="http://schemas.microsoft.com/office/powerpoint/2010/main" val="224030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3184" y="0"/>
            <a:ext cx="12448894" cy="3489533"/>
          </a:xfrm>
          <a:prstGeom prst="rect">
            <a:avLst/>
          </a:prstGeom>
        </p:spPr>
      </p:pic>
      <p:sp>
        <p:nvSpPr>
          <p:cNvPr id="39" name="Rectangle 38"/>
          <p:cNvSpPr/>
          <p:nvPr/>
        </p:nvSpPr>
        <p:spPr bwMode="auto">
          <a:xfrm>
            <a:off x="-19357" y="-9225"/>
            <a:ext cx="8523593" cy="350089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 Placeholder 14"/>
          <p:cNvSpPr txBox="1">
            <a:spLocks/>
          </p:cNvSpPr>
          <p:nvPr/>
        </p:nvSpPr>
        <p:spPr>
          <a:xfrm>
            <a:off x="293887" y="3825469"/>
            <a:ext cx="3745515" cy="104487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Roll your own with REST APIs</a:t>
            </a:r>
          </a:p>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Simple to add: just a few lines of code required</a:t>
            </a:r>
          </a:p>
        </p:txBody>
      </p:sp>
      <p:sp>
        <p:nvSpPr>
          <p:cNvPr id="32" name="Text Placeholder 14"/>
          <p:cNvSpPr txBox="1">
            <a:spLocks/>
          </p:cNvSpPr>
          <p:nvPr/>
        </p:nvSpPr>
        <p:spPr>
          <a:xfrm>
            <a:off x="4187147" y="3825469"/>
            <a:ext cx="4050792" cy="1280324"/>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Integrate into the language and platform of your choice</a:t>
            </a:r>
          </a:p>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385684" y="3825469"/>
            <a:ext cx="3785780" cy="1515773"/>
          </a:xfrm>
          <a:prstGeom prst="rect">
            <a:avLst/>
          </a:prstGeom>
        </p:spPr>
        <p:txBody>
          <a:bodyPr vert="horz" wrap="square" lIns="146283" tIns="91427" rIns="146283" bIns="91427"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Built by experts in their field from Microsoft Research, Bing, and Azure Machine Learning</a:t>
            </a:r>
          </a:p>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Quality documentation, sample code, and community support</a:t>
            </a:r>
          </a:p>
        </p:txBody>
      </p:sp>
      <p:sp>
        <p:nvSpPr>
          <p:cNvPr id="8" name="TextBox 7"/>
          <p:cNvSpPr txBox="1"/>
          <p:nvPr/>
        </p:nvSpPr>
        <p:spPr>
          <a:xfrm>
            <a:off x="-2110" y="3240815"/>
            <a:ext cx="4050792" cy="461665"/>
          </a:xfrm>
          <a:prstGeom prst="rect">
            <a:avLst/>
          </a:prstGeom>
          <a:solidFill>
            <a:schemeClr val="accent3"/>
          </a:solidFill>
        </p:spPr>
        <p:txBody>
          <a:bodyPr wrap="none" rtlCol="0" anchor="ctr">
            <a:spAutoFit/>
          </a:bodyPr>
          <a:lstStyle/>
          <a:p>
            <a:pPr algn="ctr" defTabSz="932597"/>
            <a:r>
              <a:rPr lang="en-US" sz="2400" dirty="0">
                <a:solidFill>
                  <a:schemeClr val="bg2"/>
                </a:solidFill>
                <a:latin typeface="Segoe UI Light"/>
                <a:cs typeface="Segoe UI Semilight" panose="020B0402040204020203" pitchFamily="34" charset="0"/>
              </a:rPr>
              <a:t>Easy</a:t>
            </a:r>
          </a:p>
        </p:txBody>
      </p:sp>
      <p:sp>
        <p:nvSpPr>
          <p:cNvPr id="26" name="TextBox 25"/>
          <p:cNvSpPr txBox="1"/>
          <p:nvPr/>
        </p:nvSpPr>
        <p:spPr>
          <a:xfrm>
            <a:off x="4191787" y="3240815"/>
            <a:ext cx="4050792" cy="461665"/>
          </a:xfrm>
          <a:prstGeom prst="rect">
            <a:avLst/>
          </a:prstGeom>
          <a:solidFill>
            <a:schemeClr val="accent1"/>
          </a:solidFill>
        </p:spPr>
        <p:txBody>
          <a:bodyPr wrap="none" rtlCol="0" anchor="ctr">
            <a:spAutoFit/>
          </a:bodyPr>
          <a:lstStyle/>
          <a:p>
            <a:pPr algn="ctr" defTabSz="932597"/>
            <a:r>
              <a:rPr lang="en-US" sz="2400" dirty="0">
                <a:solidFill>
                  <a:schemeClr val="bg2"/>
                </a:solidFill>
                <a:latin typeface="Segoe UI Light"/>
                <a:cs typeface="Segoe UI Semilight" panose="020B0402040204020203" pitchFamily="34" charset="0"/>
              </a:rPr>
              <a:t>Flexible</a:t>
            </a:r>
          </a:p>
        </p:txBody>
      </p:sp>
      <p:sp>
        <p:nvSpPr>
          <p:cNvPr id="27" name="TextBox 26"/>
          <p:cNvSpPr txBox="1"/>
          <p:nvPr/>
        </p:nvSpPr>
        <p:spPr>
          <a:xfrm>
            <a:off x="8385684" y="3240815"/>
            <a:ext cx="4050792" cy="461665"/>
          </a:xfrm>
          <a:prstGeom prst="rect">
            <a:avLst/>
          </a:prstGeom>
          <a:solidFill>
            <a:schemeClr val="accent5"/>
          </a:solidFill>
        </p:spPr>
        <p:txBody>
          <a:bodyPr wrap="none" rtlCol="0" anchor="ctr">
            <a:spAutoFit/>
          </a:bodyPr>
          <a:lstStyle/>
          <a:p>
            <a:pPr algn="ctr" defTabSz="932597"/>
            <a:r>
              <a:rPr lang="en-US" sz="2400" dirty="0">
                <a:solidFill>
                  <a:schemeClr val="bg2"/>
                </a:solidFill>
                <a:latin typeface="Segoe UI Light"/>
                <a:cs typeface="Segoe UI Semilight" panose="020B0402040204020203" pitchFamily="34" charset="0"/>
              </a:rPr>
              <a:t>Tested</a:t>
            </a:r>
          </a:p>
        </p:txBody>
      </p:sp>
      <p:sp>
        <p:nvSpPr>
          <p:cNvPr id="2" name="Title 1"/>
          <p:cNvSpPr>
            <a:spLocks noGrp="1"/>
          </p:cNvSpPr>
          <p:nvPr>
            <p:ph type="title" idx="4294967295"/>
          </p:nvPr>
        </p:nvSpPr>
        <p:spPr>
          <a:xfrm>
            <a:off x="293887" y="1415701"/>
            <a:ext cx="11867951" cy="917575"/>
          </a:xfrm>
        </p:spPr>
        <p:txBody>
          <a:bodyPr>
            <a:noAutofit/>
          </a:bodyPr>
          <a:lstStyle/>
          <a:p>
            <a:r>
              <a:rPr lang="en-US" sz="5400" dirty="0">
                <a:gradFill>
                  <a:gsLst>
                    <a:gs pos="1250">
                      <a:schemeClr val="bg1"/>
                    </a:gs>
                    <a:gs pos="100000">
                      <a:schemeClr val="bg1"/>
                    </a:gs>
                  </a:gsLst>
                  <a:lin ang="5400000" scaled="0"/>
                </a:gradFill>
              </a:rPr>
              <a:t>Why Microsoft </a:t>
            </a:r>
            <a:br>
              <a:rPr lang="en-US" sz="5400" dirty="0">
                <a:gradFill>
                  <a:gsLst>
                    <a:gs pos="1250">
                      <a:schemeClr val="bg1"/>
                    </a:gs>
                    <a:gs pos="100000">
                      <a:schemeClr val="bg1"/>
                    </a:gs>
                  </a:gsLst>
                  <a:lin ang="5400000" scaled="0"/>
                </a:gradFill>
              </a:rPr>
            </a:br>
            <a:r>
              <a:rPr lang="en-US" sz="5400" dirty="0">
                <a:gradFill>
                  <a:gsLst>
                    <a:gs pos="1250">
                      <a:schemeClr val="bg1"/>
                    </a:gs>
                    <a:gs pos="100000">
                      <a:schemeClr val="bg1"/>
                    </a:gs>
                  </a:gsLst>
                  <a:lin ang="5400000" scaled="0"/>
                </a:gradFill>
              </a:rPr>
              <a:t>Cognitive Services?</a:t>
            </a:r>
          </a:p>
        </p:txBody>
      </p:sp>
      <p:grpSp>
        <p:nvGrpSpPr>
          <p:cNvPr id="9" name="Group 8"/>
          <p:cNvGrpSpPr/>
          <p:nvPr/>
        </p:nvGrpSpPr>
        <p:grpSpPr>
          <a:xfrm>
            <a:off x="952844" y="5316420"/>
            <a:ext cx="2001768" cy="1350348"/>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p:spPr>
          </p:pic>
          <p:sp>
            <p:nvSpPr>
              <p:cNvPr id="23" name="TextBox 22"/>
              <p:cNvSpPr txBox="1"/>
              <p:nvPr/>
            </p:nvSpPr>
            <p:spPr>
              <a:xfrm>
                <a:off x="985751" y="5633096"/>
                <a:ext cx="999265" cy="462305"/>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600" b="1" dirty="0">
                    <a:solidFill>
                      <a:schemeClr val="bg1"/>
                    </a:solidFill>
                    <a:latin typeface="Segoe UI Semibold" panose="020B0702040204020203" pitchFamily="34" charset="0"/>
                    <a:cs typeface="Segoe UI Semibold" panose="020B0702040204020203" pitchFamily="34" charset="0"/>
                  </a:rPr>
                  <a:t>GET A</a:t>
                </a:r>
                <a:br>
                  <a:rPr lang="en-US" sz="1600" b="1" dirty="0">
                    <a:solidFill>
                      <a:schemeClr val="bg1"/>
                    </a:solidFill>
                    <a:latin typeface="Segoe UI Semibold" panose="020B0702040204020203" pitchFamily="34" charset="0"/>
                    <a:cs typeface="Segoe UI Semibold" panose="020B0702040204020203" pitchFamily="34" charset="0"/>
                  </a:rPr>
                </a:br>
                <a:r>
                  <a:rPr lang="en-US" sz="1600"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6006123"/>
                <a:ext cx="961798" cy="324709"/>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6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nvGrpSpPr>
          <p:cNvPr id="34" name="Group 33"/>
          <p:cNvGrpSpPr/>
          <p:nvPr/>
        </p:nvGrpSpPr>
        <p:grpSpPr>
          <a:xfrm>
            <a:off x="4707240" y="5621592"/>
            <a:ext cx="3021994" cy="1129445"/>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504237" y="5652914"/>
            <a:ext cx="3605625" cy="1066801"/>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2483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6833" y="497"/>
            <a:ext cx="7589641" cy="699402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1"/>
                </a:solidFill>
                <a:latin typeface="Segoe UI Light"/>
              </a:rPr>
              <a:t>Microsoft Cognitive Services</a:t>
            </a:r>
          </a:p>
          <a:p>
            <a:pPr defTabSz="932597">
              <a:lnSpc>
                <a:spcPct val="90000"/>
              </a:lnSpc>
              <a:spcAft>
                <a:spcPts val="1500"/>
              </a:spcAft>
            </a:pPr>
            <a:r>
              <a:rPr lang="en-US" sz="3600" dirty="0">
                <a:solidFill>
                  <a:schemeClr val="accent5"/>
                </a:solidFill>
                <a:latin typeface="Segoe UI Light"/>
              </a:rPr>
              <a:t>Give your apps </a:t>
            </a:r>
            <a:br>
              <a:rPr lang="en-US" sz="3600" dirty="0">
                <a:solidFill>
                  <a:schemeClr val="accent5"/>
                </a:solidFill>
                <a:latin typeface="Segoe UI Light"/>
              </a:rPr>
            </a:br>
            <a:r>
              <a:rPr lang="en-US" sz="3600" dirty="0">
                <a:solidFill>
                  <a:schemeClr val="accent5"/>
                </a:solidFill>
                <a:latin typeface="Segoe UI Light"/>
              </a:rPr>
              <a:t>a human side</a:t>
            </a:r>
          </a:p>
        </p:txBody>
      </p:sp>
      <p:sp>
        <p:nvSpPr>
          <p:cNvPr id="6" name="TextBox 5"/>
          <p:cNvSpPr txBox="1"/>
          <p:nvPr/>
        </p:nvSpPr>
        <p:spPr>
          <a:xfrm>
            <a:off x="6226550" y="449774"/>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597">
              <a:lnSpc>
                <a:spcPct val="90000"/>
              </a:lnSpc>
              <a:spcAft>
                <a:spcPts val="612"/>
              </a:spcAft>
            </a:pPr>
            <a:r>
              <a:rPr lang="en-US" sz="1700" dirty="0">
                <a:gradFill>
                  <a:gsLst>
                    <a:gs pos="2917">
                      <a:srgbClr val="FFFFFF"/>
                    </a:gs>
                    <a:gs pos="30000">
                      <a:srgbClr val="FFFFFF"/>
                    </a:gs>
                  </a:gsLst>
                  <a:lin ang="5400000" scaled="0"/>
                </a:gradFill>
              </a:rPr>
              <a:t>From faces to feelings, allow your </a:t>
            </a:r>
            <a:br>
              <a:rPr lang="en-US" sz="1700" dirty="0">
                <a:gradFill>
                  <a:gsLst>
                    <a:gs pos="2917">
                      <a:srgbClr val="FFFFFF"/>
                    </a:gs>
                    <a:gs pos="30000">
                      <a:srgbClr val="FFFFFF"/>
                    </a:gs>
                  </a:gsLst>
                  <a:lin ang="5400000" scaled="0"/>
                </a:gradFill>
              </a:rPr>
            </a:br>
            <a:r>
              <a:rPr lang="en-US" sz="170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64271"/>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597">
              <a:lnSpc>
                <a:spcPct val="90000"/>
              </a:lnSpc>
              <a:spcAft>
                <a:spcPts val="612"/>
              </a:spcAft>
            </a:pPr>
            <a:r>
              <a:rPr lang="en-US" sz="170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93265"/>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597">
              <a:lnSpc>
                <a:spcPct val="90000"/>
              </a:lnSpc>
              <a:spcAft>
                <a:spcPts val="612"/>
              </a:spcAft>
            </a:pPr>
            <a:r>
              <a:rPr lang="en-US" sz="1700" dirty="0">
                <a:gradFill>
                  <a:gsLst>
                    <a:gs pos="2917">
                      <a:srgbClr val="FFFFFF"/>
                    </a:gs>
                    <a:gs pos="30000">
                      <a:srgbClr val="FFFFFF"/>
                    </a:gs>
                  </a:gsLst>
                  <a:lin ang="5400000" scaled="0"/>
                </a:gradFill>
              </a:rPr>
              <a:t>Tap into rich knowledge amassed from </a:t>
            </a:r>
            <a:br>
              <a:rPr lang="en-US" sz="1700" dirty="0">
                <a:gradFill>
                  <a:gsLst>
                    <a:gs pos="2917">
                      <a:srgbClr val="FFFFFF"/>
                    </a:gs>
                    <a:gs pos="30000">
                      <a:srgbClr val="FFFFFF"/>
                    </a:gs>
                  </a:gsLst>
                  <a:lin ang="5400000" scaled="0"/>
                </a:gradFill>
              </a:rPr>
            </a:br>
            <a:r>
              <a:rPr lang="en-US" sz="170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78768"/>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597">
              <a:lnSpc>
                <a:spcPct val="90000"/>
              </a:lnSpc>
              <a:spcAft>
                <a:spcPts val="612"/>
              </a:spcAft>
            </a:pPr>
            <a:r>
              <a:rPr lang="en-US" sz="170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307763"/>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597">
              <a:lnSpc>
                <a:spcPct val="90000"/>
              </a:lnSpc>
              <a:spcAft>
                <a:spcPts val="612"/>
              </a:spcAft>
            </a:pPr>
            <a:r>
              <a:rPr lang="en-US" sz="170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5950" y="621928"/>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8" name="Freeform 18"/>
          <p:cNvSpPr>
            <a:spLocks noChangeAspect="1"/>
          </p:cNvSpPr>
          <p:nvPr/>
        </p:nvSpPr>
        <p:spPr bwMode="auto">
          <a:xfrm>
            <a:off x="5543412" y="1790621"/>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9" name="Freeform 9"/>
          <p:cNvSpPr>
            <a:spLocks noChangeAspect="1"/>
          </p:cNvSpPr>
          <p:nvPr/>
        </p:nvSpPr>
        <p:spPr bwMode="auto">
          <a:xfrm>
            <a:off x="5608964" y="3037072"/>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0" name="Freeform 5"/>
          <p:cNvSpPr>
            <a:spLocks/>
          </p:cNvSpPr>
          <p:nvPr/>
        </p:nvSpPr>
        <p:spPr bwMode="auto">
          <a:xfrm>
            <a:off x="5573532" y="4208730"/>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31" name="Group 30"/>
          <p:cNvGrpSpPr/>
          <p:nvPr/>
        </p:nvGrpSpPr>
        <p:grpSpPr>
          <a:xfrm>
            <a:off x="5561069" y="5470092"/>
            <a:ext cx="548278" cy="539009"/>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Tree>
    <p:extLst>
      <p:ext uri="{BB962C8B-B14F-4D97-AF65-F5344CB8AC3E}">
        <p14:creationId xmlns:p14="http://schemas.microsoft.com/office/powerpoint/2010/main" val="23220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6833" y="511"/>
            <a:ext cx="7589641" cy="699402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1"/>
                </a:solidFill>
                <a:latin typeface="Segoe UI Light"/>
              </a:rPr>
              <a:t>Microsoft Cognitive Services</a:t>
            </a:r>
          </a:p>
          <a:p>
            <a:pPr defTabSz="932597">
              <a:lnSpc>
                <a:spcPct val="90000"/>
              </a:lnSpc>
              <a:spcAft>
                <a:spcPts val="1500"/>
              </a:spcAft>
            </a:pPr>
            <a:r>
              <a:rPr lang="en-US" sz="3600" dirty="0">
                <a:solidFill>
                  <a:schemeClr val="accent5"/>
                </a:solidFill>
                <a:latin typeface="Segoe UI Light"/>
              </a:rPr>
              <a:t>Give your apps </a:t>
            </a:r>
            <a:br>
              <a:rPr lang="en-US" sz="3600" dirty="0">
                <a:solidFill>
                  <a:schemeClr val="accent5"/>
                </a:solidFill>
                <a:latin typeface="Segoe UI Light"/>
              </a:rPr>
            </a:br>
            <a:r>
              <a:rPr lang="en-US" sz="3600" dirty="0">
                <a:solidFill>
                  <a:schemeClr val="accent5"/>
                </a:solidFill>
                <a:latin typeface="Segoe UI Light"/>
              </a:rPr>
              <a:t>a human side</a:t>
            </a:r>
          </a:p>
        </p:txBody>
      </p:sp>
      <p:sp>
        <p:nvSpPr>
          <p:cNvPr id="6" name="TextBox 5"/>
          <p:cNvSpPr txBox="1"/>
          <p:nvPr/>
        </p:nvSpPr>
        <p:spPr>
          <a:xfrm>
            <a:off x="6226550" y="1067575"/>
            <a:ext cx="5173287" cy="992115"/>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597">
              <a:lnSpc>
                <a:spcPct val="90000"/>
              </a:lnSpc>
              <a:spcAft>
                <a:spcPts val="612"/>
              </a:spcAft>
            </a:pPr>
            <a:r>
              <a:rPr lang="en-US" sz="1700" dirty="0">
                <a:gradFill>
                  <a:gsLst>
                    <a:gs pos="2917">
                      <a:srgbClr val="FFFFFF"/>
                    </a:gs>
                    <a:gs pos="30000">
                      <a:srgbClr val="FFFFFF"/>
                    </a:gs>
                  </a:gsLst>
                  <a:lin ang="5400000" scaled="0"/>
                </a:gradFill>
              </a:rPr>
              <a:t>Computer Vision | Emotion | Face | Video</a:t>
            </a:r>
          </a:p>
        </p:txBody>
      </p:sp>
      <p:sp>
        <p:nvSpPr>
          <p:cNvPr id="7" name="TextBox 6"/>
          <p:cNvSpPr txBox="1"/>
          <p:nvPr/>
        </p:nvSpPr>
        <p:spPr>
          <a:xfrm>
            <a:off x="6226550" y="1988266"/>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597">
              <a:lnSpc>
                <a:spcPct val="90000"/>
              </a:lnSpc>
              <a:spcAft>
                <a:spcPts val="612"/>
              </a:spcAft>
            </a:pPr>
            <a:r>
              <a:rPr lang="en-US" sz="1700" dirty="0">
                <a:gradFill>
                  <a:gsLst>
                    <a:gs pos="2917">
                      <a:srgbClr val="FFFFFF"/>
                    </a:gs>
                    <a:gs pos="30000">
                      <a:srgbClr val="FFFFFF"/>
                    </a:gs>
                  </a:gsLst>
                  <a:lin ang="5400000" scaled="0"/>
                </a:gradFill>
              </a:rPr>
              <a:t>Bing Speech | Custom Recognition | Speaker Recognition</a:t>
            </a:r>
          </a:p>
        </p:txBody>
      </p:sp>
      <p:sp>
        <p:nvSpPr>
          <p:cNvPr id="9" name="TextBox 8"/>
          <p:cNvSpPr txBox="1"/>
          <p:nvPr/>
        </p:nvSpPr>
        <p:spPr>
          <a:xfrm>
            <a:off x="6226550" y="4526569"/>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597">
              <a:lnSpc>
                <a:spcPct val="90000"/>
              </a:lnSpc>
              <a:spcAft>
                <a:spcPts val="612"/>
              </a:spcAft>
            </a:pPr>
            <a:r>
              <a:rPr lang="en-US" sz="1700" dirty="0">
                <a:gradFill>
                  <a:gsLst>
                    <a:gs pos="2917">
                      <a:srgbClr val="FFFFFF"/>
                    </a:gs>
                    <a:gs pos="30000">
                      <a:srgbClr val="FFFFFF"/>
                    </a:gs>
                  </a:gsLst>
                  <a:lin ang="5400000" scaled="0"/>
                </a:gradFill>
              </a:rPr>
              <a:t>Academic Knowledge | Entity Linking | Knowledge Exploration | Recommendations</a:t>
            </a:r>
          </a:p>
        </p:txBody>
      </p:sp>
      <p:sp>
        <p:nvSpPr>
          <p:cNvPr id="8" name="TextBox 7"/>
          <p:cNvSpPr txBox="1"/>
          <p:nvPr/>
        </p:nvSpPr>
        <p:spPr>
          <a:xfrm>
            <a:off x="6226550" y="313969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597">
              <a:lnSpc>
                <a:spcPct val="90000"/>
              </a:lnSpc>
              <a:spcAft>
                <a:spcPts val="612"/>
              </a:spcAft>
            </a:pPr>
            <a:r>
              <a:rPr lang="en-US" sz="1700" dirty="0">
                <a:gradFill>
                  <a:gsLst>
                    <a:gs pos="2917">
                      <a:srgbClr val="FFFFFF"/>
                    </a:gs>
                    <a:gs pos="30000">
                      <a:srgbClr val="FFFFFF"/>
                    </a:gs>
                  </a:gsLst>
                  <a:lin ang="5400000" scaled="0"/>
                </a:gradFill>
              </a:rPr>
              <a:t>Bing Spell Check | Language Understanding </a:t>
            </a:r>
            <a:br>
              <a:rPr lang="en-US" sz="1700" dirty="0">
                <a:gradFill>
                  <a:gsLst>
                    <a:gs pos="2917">
                      <a:srgbClr val="FFFFFF"/>
                    </a:gs>
                    <a:gs pos="30000">
                      <a:srgbClr val="FFFFFF"/>
                    </a:gs>
                  </a:gsLst>
                  <a:lin ang="5400000" scaled="0"/>
                </a:gradFill>
              </a:rPr>
            </a:br>
            <a:r>
              <a:rPr lang="en-US" sz="1700" dirty="0">
                <a:gradFill>
                  <a:gsLst>
                    <a:gs pos="2917">
                      <a:srgbClr val="FFFFFF"/>
                    </a:gs>
                    <a:gs pos="30000">
                      <a:srgbClr val="FFFFFF"/>
                    </a:gs>
                  </a:gsLst>
                  <a:lin ang="5400000" scaled="0"/>
                </a:gradFill>
              </a:rPr>
              <a:t>Linguistic Analysis | Text Analytics | Translator | Web Language Model</a:t>
            </a:r>
          </a:p>
        </p:txBody>
      </p:sp>
      <p:sp>
        <p:nvSpPr>
          <p:cNvPr id="10" name="TextBox 9"/>
          <p:cNvSpPr txBox="1"/>
          <p:nvPr/>
        </p:nvSpPr>
        <p:spPr>
          <a:xfrm>
            <a:off x="6226550" y="556498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597">
              <a:lnSpc>
                <a:spcPct val="90000"/>
              </a:lnSpc>
              <a:spcAft>
                <a:spcPts val="612"/>
              </a:spcAft>
            </a:pPr>
            <a:r>
              <a:rPr lang="en-US" sz="1700" dirty="0">
                <a:gradFill>
                  <a:gsLst>
                    <a:gs pos="2917">
                      <a:srgbClr val="FFFFFF"/>
                    </a:gs>
                    <a:gs pos="30000">
                      <a:srgbClr val="FFFFFF"/>
                    </a:gs>
                  </a:gsLst>
                  <a:lin ang="5400000" scaled="0"/>
                </a:gradFill>
              </a:rPr>
              <a:t>Bing Autosuggest | Bing Image Search | Bing News Search | Bing Video Search | Bing Web Search</a:t>
            </a:r>
          </a:p>
        </p:txBody>
      </p:sp>
      <p:sp>
        <p:nvSpPr>
          <p:cNvPr id="27" name="Rectangle 26"/>
          <p:cNvSpPr/>
          <p:nvPr/>
        </p:nvSpPr>
        <p:spPr>
          <a:xfrm>
            <a:off x="5380036" y="307629"/>
            <a:ext cx="6644015" cy="612897"/>
          </a:xfrm>
          <a:prstGeom prst="rect">
            <a:avLst/>
          </a:prstGeom>
        </p:spPr>
        <p:txBody>
          <a:bodyPr wrap="square">
            <a:spAutoFit/>
          </a:bodyPr>
          <a:lstStyle/>
          <a:p>
            <a:pPr>
              <a:lnSpc>
                <a:spcPct val="90000"/>
              </a:lnSpc>
              <a:spcAft>
                <a:spcPts val="612"/>
              </a:spcAft>
            </a:pPr>
            <a:r>
              <a:rPr lang="en-US" sz="3600" dirty="0">
                <a:solidFill>
                  <a:schemeClr val="bg1"/>
                </a:solidFill>
                <a:latin typeface="+mj-lt"/>
              </a:rPr>
              <a:t>Cognitive Services API Collection</a:t>
            </a:r>
          </a:p>
        </p:txBody>
      </p:sp>
      <p:sp>
        <p:nvSpPr>
          <p:cNvPr id="28" name="Freeform 22"/>
          <p:cNvSpPr>
            <a:spLocks noChangeAspect="1"/>
          </p:cNvSpPr>
          <p:nvPr/>
        </p:nvSpPr>
        <p:spPr bwMode="auto">
          <a:xfrm>
            <a:off x="5511675" y="1215255"/>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9" name="Freeform 18"/>
          <p:cNvSpPr>
            <a:spLocks noChangeAspect="1"/>
          </p:cNvSpPr>
          <p:nvPr/>
        </p:nvSpPr>
        <p:spPr bwMode="auto">
          <a:xfrm>
            <a:off x="5549785" y="2184864"/>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0" name="Freeform 9"/>
          <p:cNvSpPr>
            <a:spLocks noChangeAspect="1"/>
          </p:cNvSpPr>
          <p:nvPr/>
        </p:nvSpPr>
        <p:spPr bwMode="auto">
          <a:xfrm>
            <a:off x="5634608" y="3279987"/>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1" name="Freeform 5"/>
          <p:cNvSpPr>
            <a:spLocks/>
          </p:cNvSpPr>
          <p:nvPr/>
        </p:nvSpPr>
        <p:spPr bwMode="auto">
          <a:xfrm>
            <a:off x="5580475" y="4592715"/>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32" name="Group 31"/>
          <p:cNvGrpSpPr/>
          <p:nvPr/>
        </p:nvGrpSpPr>
        <p:grpSpPr>
          <a:xfrm>
            <a:off x="5580475" y="5814808"/>
            <a:ext cx="548278" cy="539009"/>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Tree>
    <p:extLst>
      <p:ext uri="{BB962C8B-B14F-4D97-AF65-F5344CB8AC3E}">
        <p14:creationId xmlns:p14="http://schemas.microsoft.com/office/powerpoint/2010/main" val="16026370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b="1823"/>
          <a:stretch/>
        </p:blipFill>
        <p:spPr>
          <a:xfrm>
            <a:off x="0" y="0"/>
            <a:ext cx="12436475" cy="6994525"/>
          </a:xfrm>
          <a:prstGeom prst="rect">
            <a:avLst/>
          </a:prstGeom>
        </p:spPr>
      </p:pic>
      <p:grpSp>
        <p:nvGrpSpPr>
          <p:cNvPr id="12" name="Group 11"/>
          <p:cNvGrpSpPr/>
          <p:nvPr/>
        </p:nvGrpSpPr>
        <p:grpSpPr>
          <a:xfrm>
            <a:off x="5897383" y="754062"/>
            <a:ext cx="6539092" cy="5486401"/>
            <a:chOff x="-2" y="-599007"/>
            <a:chExt cx="6539092" cy="6697663"/>
          </a:xfrm>
        </p:grpSpPr>
        <p:sp>
          <p:nvSpPr>
            <p:cNvPr id="13" name="Rectangle 12"/>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bwMode="auto">
            <a:xfrm>
              <a:off x="-2" y="-599007"/>
              <a:ext cx="6539092" cy="615750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a:spcAft>
                  <a:spcPts val="1800"/>
                </a:spcAft>
              </a:pPr>
              <a:r>
                <a:rPr lang="en-US" sz="4800" dirty="0">
                  <a:solidFill>
                    <a:schemeClr val="bg1"/>
                  </a:solidFill>
                  <a:latin typeface="+mj-lt"/>
                </a:rPr>
                <a:t>Bringing it all together </a:t>
              </a:r>
            </a:p>
            <a:p>
              <a:pPr>
                <a:spcAft>
                  <a:spcPts val="1800"/>
                </a:spcAft>
              </a:pPr>
              <a:r>
                <a:rPr lang="en-US" sz="2000" dirty="0">
                  <a:solidFill>
                    <a:schemeClr val="bg1"/>
                  </a:solidFill>
                </a:rPr>
                <a:t>The Seeing AI App </a:t>
              </a:r>
            </a:p>
            <a:p>
              <a:pPr>
                <a:spcAft>
                  <a:spcPts val="1800"/>
                </a:spcAft>
              </a:pPr>
              <a:r>
                <a:rPr lang="en-US" sz="2000" dirty="0">
                  <a:solidFill>
                    <a:schemeClr val="bg1"/>
                  </a:solidFill>
                </a:rPr>
                <a:t>Computer Vision, Image, Speech Recognition, NLP, and ML from Microsoft Cognitive Services </a:t>
              </a:r>
            </a:p>
          </p:txBody>
        </p:sp>
        <p:sp>
          <p:nvSpPr>
            <p:cNvPr id="16" name="TextBox 15">
              <a:hlinkClick r:id="rId4"/>
            </p:cNvPr>
            <p:cNvSpPr txBox="1"/>
            <p:nvPr/>
          </p:nvSpPr>
          <p:spPr>
            <a:xfrm>
              <a:off x="1669261" y="5653232"/>
              <a:ext cx="1631858" cy="346855"/>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Watch Video Here</a:t>
              </a:r>
            </a:p>
          </p:txBody>
        </p:sp>
        <p:sp>
          <p:nvSpPr>
            <p:cNvPr id="17" name="TextBox 16">
              <a:hlinkClick r:id="rId5"/>
            </p:cNvPr>
            <p:cNvSpPr txBox="1"/>
            <p:nvPr/>
          </p:nvSpPr>
          <p:spPr>
            <a:xfrm>
              <a:off x="109186" y="5653232"/>
              <a:ext cx="1450783" cy="346855"/>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Read Blog Here</a:t>
              </a:r>
            </a:p>
          </p:txBody>
        </p:sp>
      </p:grpSp>
    </p:spTree>
    <p:extLst>
      <p:ext uri="{BB962C8B-B14F-4D97-AF65-F5344CB8AC3E}">
        <p14:creationId xmlns:p14="http://schemas.microsoft.com/office/powerpoint/2010/main" val="329115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p:cNvGrpSpPr/>
          <p:nvPr/>
        </p:nvGrpSpPr>
        <p:grpSpPr>
          <a:xfrm>
            <a:off x="9603517" y="2704730"/>
            <a:ext cx="1600200" cy="1600200"/>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4" name="Group 173"/>
          <p:cNvGrpSpPr/>
          <p:nvPr/>
        </p:nvGrpSpPr>
        <p:grpSpPr>
          <a:xfrm>
            <a:off x="6813727" y="2704730"/>
            <a:ext cx="1600200" cy="1600200"/>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3" name="Group 172"/>
          <p:cNvGrpSpPr/>
          <p:nvPr/>
        </p:nvGrpSpPr>
        <p:grpSpPr>
          <a:xfrm>
            <a:off x="4023936" y="2704730"/>
            <a:ext cx="1600200" cy="1600200"/>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2" name="Group 171"/>
          <p:cNvGrpSpPr/>
          <p:nvPr/>
        </p:nvGrpSpPr>
        <p:grpSpPr>
          <a:xfrm>
            <a:off x="1234145" y="2704730"/>
            <a:ext cx="1600200" cy="1600200"/>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p:cNvGrpSpPr/>
          <p:nvPr/>
        </p:nvGrpSpPr>
        <p:grpSpPr>
          <a:xfrm>
            <a:off x="571203" y="4466134"/>
            <a:ext cx="2926080" cy="1205502"/>
            <a:chOff x="504297" y="3658467"/>
            <a:chExt cx="2926080" cy="1205502"/>
          </a:xfrm>
        </p:grpSpPr>
        <p:sp>
          <p:nvSpPr>
            <p:cNvPr id="127" name="TextBox 126"/>
            <p:cNvSpPr txBox="1"/>
            <p:nvPr/>
          </p:nvSpPr>
          <p:spPr>
            <a:xfrm>
              <a:off x="504297"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Computer Vision API</a:t>
              </a:r>
            </a:p>
          </p:txBody>
        </p:sp>
        <p:sp>
          <p:nvSpPr>
            <p:cNvPr id="20" name="Rectangle 19"/>
            <p:cNvSpPr/>
            <p:nvPr/>
          </p:nvSpPr>
          <p:spPr>
            <a:xfrm>
              <a:off x="758213" y="4300738"/>
              <a:ext cx="2418248" cy="563231"/>
            </a:xfrm>
            <a:prstGeom prst="rect">
              <a:avLst/>
            </a:prstGeom>
          </p:spPr>
          <p:txBody>
            <a:bodyPr wrap="square">
              <a:spAutoFit/>
            </a:bodyPr>
            <a:lstStyle/>
            <a:p>
              <a:pPr algn="ctr">
                <a:lnSpc>
                  <a:spcPct val="90000"/>
                </a:lnSpc>
                <a:spcAft>
                  <a:spcPts val="600"/>
                </a:spcAft>
              </a:pPr>
              <a:r>
                <a:rPr lang="en-US" sz="1700" dirty="0">
                  <a:solidFill>
                    <a:schemeClr val="accent6"/>
                  </a:solidFill>
                </a:rPr>
                <a:t>Distill actionable information from images</a:t>
              </a:r>
              <a:r>
                <a:rPr lang="en-US" sz="1700" b="1" dirty="0">
                  <a:solidFill>
                    <a:schemeClr val="accent6"/>
                  </a:solidFill>
                </a:rPr>
                <a:t> </a:t>
              </a:r>
            </a:p>
          </p:txBody>
        </p:sp>
      </p:grpSp>
      <p:grpSp>
        <p:nvGrpSpPr>
          <p:cNvPr id="168" name="Group 167"/>
          <p:cNvGrpSpPr/>
          <p:nvPr/>
        </p:nvGrpSpPr>
        <p:grpSpPr>
          <a:xfrm>
            <a:off x="8940575" y="4466134"/>
            <a:ext cx="2926080" cy="1205502"/>
            <a:chOff x="8873669" y="3658467"/>
            <a:chExt cx="2926080" cy="1205502"/>
          </a:xfrm>
        </p:grpSpPr>
        <p:sp>
          <p:nvSpPr>
            <p:cNvPr id="132" name="TextBox 131"/>
            <p:cNvSpPr txBox="1"/>
            <p:nvPr/>
          </p:nvSpPr>
          <p:spPr>
            <a:xfrm>
              <a:off x="8873669"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Video API</a:t>
              </a:r>
            </a:p>
          </p:txBody>
        </p:sp>
        <p:sp>
          <p:nvSpPr>
            <p:cNvPr id="133" name="Rectangle 132"/>
            <p:cNvSpPr/>
            <p:nvPr/>
          </p:nvSpPr>
          <p:spPr>
            <a:xfrm>
              <a:off x="9127585" y="4300738"/>
              <a:ext cx="2418248" cy="563231"/>
            </a:xfrm>
            <a:prstGeom prst="rect">
              <a:avLst/>
            </a:prstGeom>
          </p:spPr>
          <p:txBody>
            <a:bodyPr wrap="square">
              <a:spAutoFit/>
            </a:bodyPr>
            <a:lstStyle/>
            <a:p>
              <a:pPr algn="ctr">
                <a:lnSpc>
                  <a:spcPct val="90000"/>
                </a:lnSpc>
                <a:spcAft>
                  <a:spcPts val="600"/>
                </a:spcAft>
              </a:pPr>
              <a:r>
                <a:rPr lang="en-US" sz="1700" dirty="0">
                  <a:solidFill>
                    <a:schemeClr val="accent6"/>
                  </a:solidFill>
                </a:rPr>
                <a:t>Analyze, edit, and process videos within your app</a:t>
              </a:r>
            </a:p>
          </p:txBody>
        </p:sp>
      </p:grpSp>
      <p:grpSp>
        <p:nvGrpSpPr>
          <p:cNvPr id="166" name="Group 165"/>
          <p:cNvGrpSpPr/>
          <p:nvPr/>
        </p:nvGrpSpPr>
        <p:grpSpPr>
          <a:xfrm>
            <a:off x="3360994" y="4466134"/>
            <a:ext cx="2926080" cy="1440951"/>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algn="ctr">
                <a:lnSpc>
                  <a:spcPct val="90000"/>
                </a:lnSpc>
                <a:spcAft>
                  <a:spcPts val="600"/>
                </a:spcAft>
              </a:pPr>
              <a:r>
                <a:rPr lang="en-US" sz="1700" dirty="0">
                  <a:solidFill>
                    <a:schemeClr val="accent6"/>
                  </a:solidFill>
                </a:rPr>
                <a:t>Detect, identify, analyze, organize, and tag faces in photos</a:t>
              </a:r>
            </a:p>
          </p:txBody>
        </p:sp>
      </p:grpSp>
      <p:grpSp>
        <p:nvGrpSpPr>
          <p:cNvPr id="167" name="Group 166"/>
          <p:cNvGrpSpPr/>
          <p:nvPr/>
        </p:nvGrpSpPr>
        <p:grpSpPr>
          <a:xfrm>
            <a:off x="6150785" y="4466134"/>
            <a:ext cx="2926080" cy="1205502"/>
            <a:chOff x="6083879" y="3658467"/>
            <a:chExt cx="2926080" cy="1205502"/>
          </a:xfrm>
        </p:grpSpPr>
        <p:sp>
          <p:nvSpPr>
            <p:cNvPr id="138" name="TextBox 137"/>
            <p:cNvSpPr txBox="1"/>
            <p:nvPr/>
          </p:nvSpPr>
          <p:spPr>
            <a:xfrm>
              <a:off x="6083879"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Emotion API</a:t>
              </a:r>
            </a:p>
          </p:txBody>
        </p:sp>
        <p:sp>
          <p:nvSpPr>
            <p:cNvPr id="139" name="Rectangle 138"/>
            <p:cNvSpPr/>
            <p:nvPr/>
          </p:nvSpPr>
          <p:spPr>
            <a:xfrm>
              <a:off x="6337795" y="4300738"/>
              <a:ext cx="2418248" cy="563231"/>
            </a:xfrm>
            <a:prstGeom prst="rect">
              <a:avLst/>
            </a:prstGeom>
          </p:spPr>
          <p:txBody>
            <a:bodyPr wrap="square">
              <a:spAutoFit/>
            </a:bodyPr>
            <a:lstStyle/>
            <a:p>
              <a:pPr algn="ctr">
                <a:lnSpc>
                  <a:spcPct val="90000"/>
                </a:lnSpc>
                <a:spcAft>
                  <a:spcPts val="600"/>
                </a:spcAft>
              </a:pPr>
              <a:r>
                <a:rPr lang="en-US" sz="1700" dirty="0">
                  <a:solidFill>
                    <a:schemeClr val="accent6"/>
                  </a:solidFill>
                </a:rPr>
                <a:t>Personalize experiences with emotion recognition</a:t>
              </a:r>
            </a:p>
          </p:txBody>
        </p:sp>
      </p:grpSp>
      <p:sp>
        <p:nvSpPr>
          <p:cNvPr id="40" name="Rectangle 39"/>
          <p:cNvSpPr/>
          <p:nvPr/>
        </p:nvSpPr>
        <p:spPr>
          <a:xfrm>
            <a:off x="1352882" y="374541"/>
            <a:ext cx="2503155" cy="769441"/>
          </a:xfrm>
          <a:prstGeom prst="rect">
            <a:avLst/>
          </a:prstGeom>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Vision</a:t>
            </a:r>
          </a:p>
        </p:txBody>
      </p:sp>
      <p:sp>
        <p:nvSpPr>
          <p:cNvPr id="70"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Tree>
    <p:extLst>
      <p:ext uri="{BB962C8B-B14F-4D97-AF65-F5344CB8AC3E}">
        <p14:creationId xmlns:p14="http://schemas.microsoft.com/office/powerpoint/2010/main" val="16445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par>
                                <p:cTn id="16" presetID="47" presetClass="entr" presetSubtype="0" fill="hold" nodeType="withEffect">
                                  <p:stCondLst>
                                    <p:cond delay="25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300"/>
                                        <p:tgtEl>
                                          <p:spTgt spid="165"/>
                                        </p:tgtEl>
                                      </p:cBhvr>
                                    </p:animEffect>
                                    <p:anim calcmode="lin" valueType="num">
                                      <p:cBhvr>
                                        <p:cTn id="19" dur="300" fill="hold"/>
                                        <p:tgtEl>
                                          <p:spTgt spid="165"/>
                                        </p:tgtEl>
                                        <p:attrNameLst>
                                          <p:attrName>ppt_x</p:attrName>
                                        </p:attrNameLst>
                                      </p:cBhvr>
                                      <p:tavLst>
                                        <p:tav tm="0">
                                          <p:val>
                                            <p:strVal val="#ppt_x"/>
                                          </p:val>
                                        </p:tav>
                                        <p:tav tm="100000">
                                          <p:val>
                                            <p:strVal val="#ppt_x"/>
                                          </p:val>
                                        </p:tav>
                                      </p:tavLst>
                                    </p:anim>
                                    <p:anim calcmode="lin" valueType="num">
                                      <p:cBhvr>
                                        <p:cTn id="20" dur="3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500"/>
                                        <p:tgtEl>
                                          <p:spTgt spid="173"/>
                                        </p:tgtEl>
                                      </p:cBhvr>
                                    </p:animEffect>
                                  </p:childTnLst>
                                </p:cTn>
                              </p:par>
                              <p:par>
                                <p:cTn id="26" presetID="47" presetClass="entr" presetSubtype="0" fill="hold" nodeType="withEffect">
                                  <p:stCondLst>
                                    <p:cond delay="250"/>
                                  </p:stCondLst>
                                  <p:childTnLst>
                                    <p:set>
                                      <p:cBhvr>
                                        <p:cTn id="27" dur="1" fill="hold">
                                          <p:stCondLst>
                                            <p:cond delay="0"/>
                                          </p:stCondLst>
                                        </p:cTn>
                                        <p:tgtEl>
                                          <p:spTgt spid="166"/>
                                        </p:tgtEl>
                                        <p:attrNameLst>
                                          <p:attrName>style.visibility</p:attrName>
                                        </p:attrNameLst>
                                      </p:cBhvr>
                                      <p:to>
                                        <p:strVal val="visible"/>
                                      </p:to>
                                    </p:set>
                                    <p:animEffect transition="in" filter="fade">
                                      <p:cBhvr>
                                        <p:cTn id="28" dur="300"/>
                                        <p:tgtEl>
                                          <p:spTgt spid="166"/>
                                        </p:tgtEl>
                                      </p:cBhvr>
                                    </p:animEffect>
                                    <p:anim calcmode="lin" valueType="num">
                                      <p:cBhvr>
                                        <p:cTn id="29" dur="300" fill="hold"/>
                                        <p:tgtEl>
                                          <p:spTgt spid="166"/>
                                        </p:tgtEl>
                                        <p:attrNameLst>
                                          <p:attrName>ppt_x</p:attrName>
                                        </p:attrNameLst>
                                      </p:cBhvr>
                                      <p:tavLst>
                                        <p:tav tm="0">
                                          <p:val>
                                            <p:strVal val="#ppt_x"/>
                                          </p:val>
                                        </p:tav>
                                        <p:tav tm="100000">
                                          <p:val>
                                            <p:strVal val="#ppt_x"/>
                                          </p:val>
                                        </p:tav>
                                      </p:tavLst>
                                    </p:anim>
                                    <p:anim calcmode="lin" valueType="num">
                                      <p:cBhvr>
                                        <p:cTn id="30" dur="3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p:cTn id="35" dur="500"/>
                                        <p:tgtEl>
                                          <p:spTgt spid="174"/>
                                        </p:tgtEl>
                                      </p:cBhvr>
                                    </p:animEffect>
                                  </p:childTnLst>
                                </p:cTn>
                              </p:par>
                              <p:par>
                                <p:cTn id="36" presetID="47" presetClass="entr" presetSubtype="0" fill="hold" nodeType="withEffect">
                                  <p:stCondLst>
                                    <p:cond delay="25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300"/>
                                        <p:tgtEl>
                                          <p:spTgt spid="167"/>
                                        </p:tgtEl>
                                      </p:cBhvr>
                                    </p:animEffect>
                                    <p:anim calcmode="lin" valueType="num">
                                      <p:cBhvr>
                                        <p:cTn id="39" dur="300" fill="hold"/>
                                        <p:tgtEl>
                                          <p:spTgt spid="167"/>
                                        </p:tgtEl>
                                        <p:attrNameLst>
                                          <p:attrName>ppt_x</p:attrName>
                                        </p:attrNameLst>
                                      </p:cBhvr>
                                      <p:tavLst>
                                        <p:tav tm="0">
                                          <p:val>
                                            <p:strVal val="#ppt_x"/>
                                          </p:val>
                                        </p:tav>
                                        <p:tav tm="100000">
                                          <p:val>
                                            <p:strVal val="#ppt_x"/>
                                          </p:val>
                                        </p:tav>
                                      </p:tavLst>
                                    </p:anim>
                                    <p:anim calcmode="lin" valueType="num">
                                      <p:cBhvr>
                                        <p:cTn id="40" dur="3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fade">
                                      <p:cBhvr>
                                        <p:cTn id="45" dur="500"/>
                                        <p:tgtEl>
                                          <p:spTgt spid="175"/>
                                        </p:tgtEl>
                                      </p:cBhvr>
                                    </p:animEffect>
                                  </p:childTnLst>
                                </p:cTn>
                              </p:par>
                              <p:par>
                                <p:cTn id="46" presetID="47" presetClass="entr" presetSubtype="0" fill="hold" nodeType="withEffect">
                                  <p:stCondLst>
                                    <p:cond delay="25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300"/>
                                        <p:tgtEl>
                                          <p:spTgt spid="168"/>
                                        </p:tgtEl>
                                      </p:cBhvr>
                                    </p:animEffect>
                                    <p:anim calcmode="lin" valueType="num">
                                      <p:cBhvr>
                                        <p:cTn id="49" dur="300" fill="hold"/>
                                        <p:tgtEl>
                                          <p:spTgt spid="168"/>
                                        </p:tgtEl>
                                        <p:attrNameLst>
                                          <p:attrName>ppt_x</p:attrName>
                                        </p:attrNameLst>
                                      </p:cBhvr>
                                      <p:tavLst>
                                        <p:tav tm="0">
                                          <p:val>
                                            <p:strVal val="#ppt_x"/>
                                          </p:val>
                                        </p:tav>
                                        <p:tav tm="100000">
                                          <p:val>
                                            <p:strVal val="#ppt_x"/>
                                          </p:val>
                                        </p:tav>
                                      </p:tavLst>
                                    </p:anim>
                                    <p:anim calcmode="lin" valueType="num">
                                      <p:cBhvr>
                                        <p:cTn id="50" dur="3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14843" y="374541"/>
            <a:ext cx="3241194" cy="769441"/>
            <a:chOff x="614843" y="374541"/>
            <a:chExt cx="3241194" cy="769441"/>
          </a:xfrm>
        </p:grpSpPr>
        <p:sp>
          <p:nvSpPr>
            <p:cNvPr id="59" name="Rectangle 58"/>
            <p:cNvSpPr/>
            <p:nvPr/>
          </p:nvSpPr>
          <p:spPr>
            <a:xfrm>
              <a:off x="1352882" y="374541"/>
              <a:ext cx="2503155" cy="769441"/>
            </a:xfrm>
            <a:prstGeom prst="rect">
              <a:avLst/>
            </a:prstGeom>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Vision</a:t>
              </a:r>
            </a:p>
          </p:txBody>
        </p:sp>
        <p:sp>
          <p:nvSpPr>
            <p:cNvPr id="61"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3" name="Group 2"/>
          <p:cNvGrpSpPr/>
          <p:nvPr/>
        </p:nvGrpSpPr>
        <p:grpSpPr>
          <a:xfrm>
            <a:off x="427038" y="225861"/>
            <a:ext cx="3421138" cy="1066799"/>
            <a:chOff x="1013503" y="1562943"/>
            <a:chExt cx="3421138" cy="1066799"/>
          </a:xfrm>
        </p:grpSpPr>
        <p:grpSp>
          <p:nvGrpSpPr>
            <p:cNvPr id="4" name="Group 3"/>
            <p:cNvGrpSpPr/>
            <p:nvPr/>
          </p:nvGrpSpPr>
          <p:grpSpPr>
            <a:xfrm>
              <a:off x="1013503" y="1562943"/>
              <a:ext cx="3421138" cy="1066799"/>
              <a:chOff x="434899" y="234018"/>
              <a:chExt cx="3421138" cy="1066799"/>
            </a:xfrm>
          </p:grpSpPr>
          <p:sp>
            <p:nvSpPr>
              <p:cNvPr id="55" name="Rectangle 54"/>
              <p:cNvSpPr/>
              <p:nvPr/>
            </p:nvSpPr>
            <p:spPr>
              <a:xfrm>
                <a:off x="1352882" y="372821"/>
                <a:ext cx="2503155" cy="769441"/>
              </a:xfrm>
              <a:prstGeom prst="rect">
                <a:avLst/>
              </a:prstGeom>
              <a:solidFill>
                <a:srgbClr val="00B294"/>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104" name="Group 103"/>
          <p:cNvGrpSpPr/>
          <p:nvPr/>
        </p:nvGrpSpPr>
        <p:grpSpPr>
          <a:xfrm>
            <a:off x="1592899" y="2704730"/>
            <a:ext cx="1600200" cy="1600200"/>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05" name="Group 104"/>
          <p:cNvGrpSpPr/>
          <p:nvPr/>
        </p:nvGrpSpPr>
        <p:grpSpPr>
          <a:xfrm>
            <a:off x="5418139" y="2704730"/>
            <a:ext cx="1600200" cy="1600200"/>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grpSp>
      <p:grpSp>
        <p:nvGrpSpPr>
          <p:cNvPr id="106" name="Group 105"/>
          <p:cNvGrpSpPr/>
          <p:nvPr/>
        </p:nvGrpSpPr>
        <p:grpSpPr>
          <a:xfrm>
            <a:off x="9243379" y="2704730"/>
            <a:ext cx="1600200" cy="1600200"/>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grpSp>
        <p:nvGrpSpPr>
          <p:cNvPr id="23" name="Group 22"/>
          <p:cNvGrpSpPr/>
          <p:nvPr/>
        </p:nvGrpSpPr>
        <p:grpSpPr>
          <a:xfrm>
            <a:off x="929957" y="4466134"/>
            <a:ext cx="2926080" cy="1440951"/>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Convert speech to text and back again, and understand its intent</a:t>
              </a:r>
            </a:p>
          </p:txBody>
        </p:sp>
      </p:grpSp>
      <p:grpSp>
        <p:nvGrpSpPr>
          <p:cNvPr id="26" name="Group 25"/>
          <p:cNvGrpSpPr/>
          <p:nvPr/>
        </p:nvGrpSpPr>
        <p:grpSpPr>
          <a:xfrm>
            <a:off x="4603621" y="4466134"/>
            <a:ext cx="3218688" cy="1205502"/>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algn="ctr">
                <a:lnSpc>
                  <a:spcPct val="90000"/>
                </a:lnSpc>
                <a:spcAft>
                  <a:spcPts val="600"/>
                </a:spcAft>
              </a:pPr>
              <a:r>
                <a:rPr lang="en-US" sz="1700" dirty="0">
                  <a:solidFill>
                    <a:schemeClr val="accent6"/>
                  </a:solidFill>
                </a:rPr>
                <a:t>Give your app the ability to know who's talking</a:t>
              </a:r>
            </a:p>
          </p:txBody>
        </p:sp>
      </p:grpSp>
      <p:grpSp>
        <p:nvGrpSpPr>
          <p:cNvPr id="29" name="Group 28"/>
          <p:cNvGrpSpPr/>
          <p:nvPr/>
        </p:nvGrpSpPr>
        <p:grpSpPr>
          <a:xfrm>
            <a:off x="8580437" y="4327635"/>
            <a:ext cx="2926080" cy="1579450"/>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Fine-tune speech recognition for anyone, anywhere</a:t>
              </a:r>
            </a:p>
          </p:txBody>
        </p:sp>
      </p:grpSp>
    </p:spTree>
    <p:extLst>
      <p:ext uri="{BB962C8B-B14F-4D97-AF65-F5344CB8AC3E}">
        <p14:creationId xmlns:p14="http://schemas.microsoft.com/office/powerpoint/2010/main" val="51136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7"/>
                                        </p:tgtEl>
                                      </p:cBhvr>
                                    </p:animEffect>
                                    <p:anim calcmode="lin" valueType="num">
                                      <p:cBhvr>
                                        <p:cTn id="7" dur="300"/>
                                        <p:tgtEl>
                                          <p:spTgt spid="7"/>
                                        </p:tgtEl>
                                        <p:attrNameLst>
                                          <p:attrName>ppt_x</p:attrName>
                                        </p:attrNameLst>
                                      </p:cBhvr>
                                      <p:tavLst>
                                        <p:tav tm="0">
                                          <p:val>
                                            <p:strVal val="ppt_x"/>
                                          </p:val>
                                        </p:tav>
                                        <p:tav tm="100000">
                                          <p:val>
                                            <p:strVal val="ppt_x"/>
                                          </p:val>
                                        </p:tav>
                                      </p:tavLst>
                                    </p:anim>
                                    <p:anim calcmode="lin" valueType="num">
                                      <p:cBhvr>
                                        <p:cTn id="8" dur="300"/>
                                        <p:tgtEl>
                                          <p:spTgt spid="7"/>
                                        </p:tgtEl>
                                        <p:attrNameLst>
                                          <p:attrName>ppt_y</p:attrName>
                                        </p:attrNameLst>
                                      </p:cBhvr>
                                      <p:tavLst>
                                        <p:tav tm="0">
                                          <p:val>
                                            <p:strVal val="ppt_y"/>
                                          </p:val>
                                        </p:tav>
                                        <p:tav tm="100000">
                                          <p:val>
                                            <p:strVal val="ppt_y+.1"/>
                                          </p:val>
                                        </p:tav>
                                      </p:tavLst>
                                    </p:anim>
                                    <p:set>
                                      <p:cBhvr>
                                        <p:cTn id="9" dur="1" fill="hold">
                                          <p:stCondLst>
                                            <p:cond delay="299"/>
                                          </p:stCondLst>
                                        </p:cTn>
                                        <p:tgtEl>
                                          <p:spTgt spid="7"/>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00"/>
                                        <p:tgtEl>
                                          <p:spTgt spid="3"/>
                                        </p:tgtEl>
                                      </p:cBhvr>
                                    </p:animEffect>
                                    <p:anim calcmode="lin" valueType="num">
                                      <p:cBhvr>
                                        <p:cTn id="13" dur="300" fill="hold"/>
                                        <p:tgtEl>
                                          <p:spTgt spid="3"/>
                                        </p:tgtEl>
                                        <p:attrNameLst>
                                          <p:attrName>ppt_x</p:attrName>
                                        </p:attrNameLst>
                                      </p:cBhvr>
                                      <p:tavLst>
                                        <p:tav tm="0">
                                          <p:val>
                                            <p:strVal val="#ppt_x"/>
                                          </p:val>
                                        </p:tav>
                                        <p:tav tm="100000">
                                          <p:val>
                                            <p:strVal val="#ppt_x"/>
                                          </p:val>
                                        </p:tav>
                                      </p:tavLst>
                                    </p:anim>
                                    <p:anim calcmode="lin" valueType="num">
                                      <p:cBhvr>
                                        <p:cTn id="14"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47" presetClass="entr" presetSubtype="0" fill="hold" nodeType="withEffect">
                                  <p:stCondLst>
                                    <p:cond delay="2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
                                        <p:tgtEl>
                                          <p:spTgt spid="23"/>
                                        </p:tgtEl>
                                      </p:cBhvr>
                                    </p:animEffect>
                                    <p:anim calcmode="lin" valueType="num">
                                      <p:cBhvr>
                                        <p:cTn id="23" dur="300" fill="hold"/>
                                        <p:tgtEl>
                                          <p:spTgt spid="23"/>
                                        </p:tgtEl>
                                        <p:attrNameLst>
                                          <p:attrName>ppt_x</p:attrName>
                                        </p:attrNameLst>
                                      </p:cBhvr>
                                      <p:tavLst>
                                        <p:tav tm="0">
                                          <p:val>
                                            <p:strVal val="#ppt_x"/>
                                          </p:val>
                                        </p:tav>
                                        <p:tav tm="100000">
                                          <p:val>
                                            <p:strVal val="#ppt_x"/>
                                          </p:val>
                                        </p:tav>
                                      </p:tavLst>
                                    </p:anim>
                                    <p:anim calcmode="lin" valueType="num">
                                      <p:cBhvr>
                                        <p:cTn id="24"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par>
                                <p:cTn id="30" presetID="47" presetClass="entr" presetSubtype="0" fill="hold" nodeType="withEffect">
                                  <p:stCondLst>
                                    <p:cond delay="25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300"/>
                                        <p:tgtEl>
                                          <p:spTgt spid="26"/>
                                        </p:tgtEl>
                                      </p:cBhvr>
                                    </p:animEffect>
                                    <p:anim calcmode="lin" valueType="num">
                                      <p:cBhvr>
                                        <p:cTn id="33" dur="300" fill="hold"/>
                                        <p:tgtEl>
                                          <p:spTgt spid="26"/>
                                        </p:tgtEl>
                                        <p:attrNameLst>
                                          <p:attrName>ppt_x</p:attrName>
                                        </p:attrNameLst>
                                      </p:cBhvr>
                                      <p:tavLst>
                                        <p:tav tm="0">
                                          <p:val>
                                            <p:strVal val="#ppt_x"/>
                                          </p:val>
                                        </p:tav>
                                        <p:tav tm="100000">
                                          <p:val>
                                            <p:strVal val="#ppt_x"/>
                                          </p:val>
                                        </p:tav>
                                      </p:tavLst>
                                    </p:anim>
                                    <p:anim calcmode="lin" valueType="num">
                                      <p:cBhvr>
                                        <p:cTn id="34" dur="3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par>
                                <p:cTn id="40" presetID="47" presetClass="entr" presetSubtype="0" fill="hold" nodeType="withEffect">
                                  <p:stCondLst>
                                    <p:cond delay="25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300"/>
                                        <p:tgtEl>
                                          <p:spTgt spid="29"/>
                                        </p:tgtEl>
                                      </p:cBhvr>
                                    </p:animEffect>
                                    <p:anim calcmode="lin" valueType="num">
                                      <p:cBhvr>
                                        <p:cTn id="43" dur="300" fill="hold"/>
                                        <p:tgtEl>
                                          <p:spTgt spid="29"/>
                                        </p:tgtEl>
                                        <p:attrNameLst>
                                          <p:attrName>ppt_x</p:attrName>
                                        </p:attrNameLst>
                                      </p:cBhvr>
                                      <p:tavLst>
                                        <p:tav tm="0">
                                          <p:val>
                                            <p:strVal val="#ppt_x"/>
                                          </p:val>
                                        </p:tav>
                                        <p:tav tm="100000">
                                          <p:val>
                                            <p:strVal val="#ppt_x"/>
                                          </p:val>
                                        </p:tav>
                                      </p:tavLst>
                                    </p:anim>
                                    <p:anim calcmode="lin" valueType="num">
                                      <p:cBhvr>
                                        <p:cTn id="44" dur="3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p:cNvGrpSpPr/>
          <p:nvPr/>
        </p:nvGrpSpPr>
        <p:grpSpPr>
          <a:xfrm>
            <a:off x="588290" y="364664"/>
            <a:ext cx="3259886" cy="770398"/>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66" name="Group 65"/>
          <p:cNvGrpSpPr/>
          <p:nvPr/>
        </p:nvGrpSpPr>
        <p:grpSpPr>
          <a:xfrm>
            <a:off x="10255831" y="2704728"/>
            <a:ext cx="1600200" cy="1600200"/>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286494" y="4327635"/>
            <a:ext cx="2198407" cy="1579450"/>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Detect and correct spelling mistakes within your app</a:t>
              </a:r>
            </a:p>
          </p:txBody>
        </p:sp>
      </p:grpSp>
      <p:grpSp>
        <p:nvGrpSpPr>
          <p:cNvPr id="9" name="Group 8"/>
          <p:cNvGrpSpPr/>
          <p:nvPr/>
        </p:nvGrpSpPr>
        <p:grpSpPr>
          <a:xfrm>
            <a:off x="6862483" y="4327634"/>
            <a:ext cx="3540557" cy="1814900"/>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Teach your apps to understand commands from your users</a:t>
              </a:r>
            </a:p>
          </p:txBody>
        </p:sp>
      </p:grpSp>
      <p:grpSp>
        <p:nvGrpSpPr>
          <p:cNvPr id="7" name="Group 6"/>
          <p:cNvGrpSpPr/>
          <p:nvPr/>
        </p:nvGrpSpPr>
        <p:grpSpPr>
          <a:xfrm>
            <a:off x="2475275" y="4327635"/>
            <a:ext cx="2660073" cy="1814899"/>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Leverage the power of language models trained on web-scale data</a:t>
              </a:r>
            </a:p>
          </p:txBody>
        </p:sp>
      </p:grpSp>
      <p:grpSp>
        <p:nvGrpSpPr>
          <p:cNvPr id="8" name="Group 7"/>
          <p:cNvGrpSpPr/>
          <p:nvPr/>
        </p:nvGrpSpPr>
        <p:grpSpPr>
          <a:xfrm>
            <a:off x="5009113" y="4327635"/>
            <a:ext cx="2418248" cy="1579450"/>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Easily parse complex text with language analysis</a:t>
              </a:r>
            </a:p>
          </p:txBody>
        </p:sp>
      </p:grpSp>
      <p:grpSp>
        <p:nvGrpSpPr>
          <p:cNvPr id="10" name="Group 9"/>
          <p:cNvGrpSpPr/>
          <p:nvPr/>
        </p:nvGrpSpPr>
        <p:grpSpPr>
          <a:xfrm>
            <a:off x="9956726" y="4327632"/>
            <a:ext cx="2198407" cy="1814900"/>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Detect sentiment, key phrases, topics, and language from your text</a:t>
              </a:r>
            </a:p>
          </p:txBody>
        </p:sp>
      </p:grpSp>
      <p:grpSp>
        <p:nvGrpSpPr>
          <p:cNvPr id="32" name="Group 31"/>
          <p:cNvGrpSpPr/>
          <p:nvPr/>
        </p:nvGrpSpPr>
        <p:grpSpPr>
          <a:xfrm>
            <a:off x="585599" y="2704730"/>
            <a:ext cx="1600200" cy="1600200"/>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en-US" sz="3600" dirty="0">
                    <a:solidFill>
                      <a:schemeClr val="bg1"/>
                    </a:solidFill>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39" name="Group 38"/>
          <p:cNvGrpSpPr/>
          <p:nvPr/>
        </p:nvGrpSpPr>
        <p:grpSpPr>
          <a:xfrm>
            <a:off x="3003157" y="2704730"/>
            <a:ext cx="1600200" cy="1600200"/>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49" name="Group 48"/>
          <p:cNvGrpSpPr/>
          <p:nvPr/>
        </p:nvGrpSpPr>
        <p:grpSpPr>
          <a:xfrm>
            <a:off x="5420715" y="2704730"/>
            <a:ext cx="1600200" cy="1600200"/>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nvGrpSpPr>
          <p:cNvPr id="56" name="Group 55"/>
          <p:cNvGrpSpPr/>
          <p:nvPr/>
        </p:nvGrpSpPr>
        <p:grpSpPr>
          <a:xfrm>
            <a:off x="7838273" y="2704730"/>
            <a:ext cx="1600200" cy="1600200"/>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nvGrpSpPr>
          <p:cNvPr id="2" name="Group 1"/>
          <p:cNvGrpSpPr/>
          <p:nvPr/>
        </p:nvGrpSpPr>
        <p:grpSpPr>
          <a:xfrm>
            <a:off x="427038" y="369933"/>
            <a:ext cx="3723860" cy="774710"/>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Language</a:t>
              </a:r>
            </a:p>
          </p:txBody>
        </p:sp>
      </p:grpSp>
    </p:spTree>
    <p:extLst>
      <p:ext uri="{BB962C8B-B14F-4D97-AF65-F5344CB8AC3E}">
        <p14:creationId xmlns:p14="http://schemas.microsoft.com/office/powerpoint/2010/main" val="223208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89"/>
                                        </p:tgtEl>
                                      </p:cBhvr>
                                    </p:animEffect>
                                    <p:anim calcmode="lin" valueType="num">
                                      <p:cBhvr>
                                        <p:cTn id="7" dur="300"/>
                                        <p:tgtEl>
                                          <p:spTgt spid="89"/>
                                        </p:tgtEl>
                                        <p:attrNameLst>
                                          <p:attrName>ppt_x</p:attrName>
                                        </p:attrNameLst>
                                      </p:cBhvr>
                                      <p:tavLst>
                                        <p:tav tm="0">
                                          <p:val>
                                            <p:strVal val="ppt_x"/>
                                          </p:val>
                                        </p:tav>
                                        <p:tav tm="100000">
                                          <p:val>
                                            <p:strVal val="ppt_x"/>
                                          </p:val>
                                        </p:tav>
                                      </p:tavLst>
                                    </p:anim>
                                    <p:anim calcmode="lin" valueType="num">
                                      <p:cBhvr>
                                        <p:cTn id="8" dur="300"/>
                                        <p:tgtEl>
                                          <p:spTgt spid="89"/>
                                        </p:tgtEl>
                                        <p:attrNameLst>
                                          <p:attrName>ppt_y</p:attrName>
                                        </p:attrNameLst>
                                      </p:cBhvr>
                                      <p:tavLst>
                                        <p:tav tm="0">
                                          <p:val>
                                            <p:strVal val="ppt_y"/>
                                          </p:val>
                                        </p:tav>
                                        <p:tav tm="100000">
                                          <p:val>
                                            <p:strVal val="ppt_y+.1"/>
                                          </p:val>
                                        </p:tav>
                                      </p:tavLst>
                                    </p:anim>
                                    <p:set>
                                      <p:cBhvr>
                                        <p:cTn id="9" dur="1" fill="hold">
                                          <p:stCondLst>
                                            <p:cond delay="299"/>
                                          </p:stCondLst>
                                        </p:cTn>
                                        <p:tgtEl>
                                          <p:spTgt spid="89"/>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47"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anim calcmode="lin" valueType="num">
                                      <p:cBhvr>
                                        <p:cTn id="23" dur="300" fill="hold"/>
                                        <p:tgtEl>
                                          <p:spTgt spid="6"/>
                                        </p:tgtEl>
                                        <p:attrNameLst>
                                          <p:attrName>ppt_x</p:attrName>
                                        </p:attrNameLst>
                                      </p:cBhvr>
                                      <p:tavLst>
                                        <p:tav tm="0">
                                          <p:val>
                                            <p:strVal val="#ppt_x"/>
                                          </p:val>
                                        </p:tav>
                                        <p:tav tm="100000">
                                          <p:val>
                                            <p:strVal val="#ppt_x"/>
                                          </p:val>
                                        </p:tav>
                                      </p:tavLst>
                                    </p:anim>
                                    <p:anim calcmode="lin" valueType="num">
                                      <p:cBhvr>
                                        <p:cTn id="2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47" presetClass="entr" presetSubtype="0" fill="hold"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300"/>
                                        <p:tgtEl>
                                          <p:spTgt spid="7"/>
                                        </p:tgtEl>
                                      </p:cBhvr>
                                    </p:animEffect>
                                    <p:anim calcmode="lin" valueType="num">
                                      <p:cBhvr>
                                        <p:cTn id="33" dur="300" fill="hold"/>
                                        <p:tgtEl>
                                          <p:spTgt spid="7"/>
                                        </p:tgtEl>
                                        <p:attrNameLst>
                                          <p:attrName>ppt_x</p:attrName>
                                        </p:attrNameLst>
                                      </p:cBhvr>
                                      <p:tavLst>
                                        <p:tav tm="0">
                                          <p:val>
                                            <p:strVal val="#ppt_x"/>
                                          </p:val>
                                        </p:tav>
                                        <p:tav tm="100000">
                                          <p:val>
                                            <p:strVal val="#ppt_x"/>
                                          </p:val>
                                        </p:tav>
                                      </p:tavLst>
                                    </p:anim>
                                    <p:anim calcmode="lin" valueType="num">
                                      <p:cBhvr>
                                        <p:cTn id="34" dur="3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47" presetClass="entr" presetSubtype="0" fill="hold" nodeType="withEffect">
                                  <p:stCondLst>
                                    <p:cond delay="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300"/>
                                        <p:tgtEl>
                                          <p:spTgt spid="8"/>
                                        </p:tgtEl>
                                      </p:cBhvr>
                                    </p:animEffect>
                                    <p:anim calcmode="lin" valueType="num">
                                      <p:cBhvr>
                                        <p:cTn id="43" dur="300" fill="hold"/>
                                        <p:tgtEl>
                                          <p:spTgt spid="8"/>
                                        </p:tgtEl>
                                        <p:attrNameLst>
                                          <p:attrName>ppt_x</p:attrName>
                                        </p:attrNameLst>
                                      </p:cBhvr>
                                      <p:tavLst>
                                        <p:tav tm="0">
                                          <p:val>
                                            <p:strVal val="#ppt_x"/>
                                          </p:val>
                                        </p:tav>
                                        <p:tav tm="100000">
                                          <p:val>
                                            <p:strVal val="#ppt_x"/>
                                          </p:val>
                                        </p:tav>
                                      </p:tavLst>
                                    </p:anim>
                                    <p:anim calcmode="lin" valueType="num">
                                      <p:cBhvr>
                                        <p:cTn id="44" dur="3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47" presetClass="entr" presetSubtype="0" fill="hold" nodeType="with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
                                        <p:tgtEl>
                                          <p:spTgt spid="9"/>
                                        </p:tgtEl>
                                      </p:cBhvr>
                                    </p:animEffect>
                                    <p:anim calcmode="lin" valueType="num">
                                      <p:cBhvr>
                                        <p:cTn id="53" dur="300" fill="hold"/>
                                        <p:tgtEl>
                                          <p:spTgt spid="9"/>
                                        </p:tgtEl>
                                        <p:attrNameLst>
                                          <p:attrName>ppt_x</p:attrName>
                                        </p:attrNameLst>
                                      </p:cBhvr>
                                      <p:tavLst>
                                        <p:tav tm="0">
                                          <p:val>
                                            <p:strVal val="#ppt_x"/>
                                          </p:val>
                                        </p:tav>
                                        <p:tav tm="100000">
                                          <p:val>
                                            <p:strVal val="#ppt_x"/>
                                          </p:val>
                                        </p:tav>
                                      </p:tavLst>
                                    </p:anim>
                                    <p:anim calcmode="lin" valueType="num">
                                      <p:cBhvr>
                                        <p:cTn id="54" dur="3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47" presetClass="entr" presetSubtype="0" fill="hold" nodeType="withEffect">
                                  <p:stCondLst>
                                    <p:cond delay="25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300"/>
                                        <p:tgtEl>
                                          <p:spTgt spid="10"/>
                                        </p:tgtEl>
                                      </p:cBhvr>
                                    </p:animEffect>
                                    <p:anim calcmode="lin" valueType="num">
                                      <p:cBhvr>
                                        <p:cTn id="63" dur="300" fill="hold"/>
                                        <p:tgtEl>
                                          <p:spTgt spid="10"/>
                                        </p:tgtEl>
                                        <p:attrNameLst>
                                          <p:attrName>ppt_x</p:attrName>
                                        </p:attrNameLst>
                                      </p:cBhvr>
                                      <p:tavLst>
                                        <p:tav tm="0">
                                          <p:val>
                                            <p:strVal val="#ppt_x"/>
                                          </p:val>
                                        </p:tav>
                                        <p:tav tm="100000">
                                          <p:val>
                                            <p:strVal val="#ppt_x"/>
                                          </p:val>
                                        </p:tav>
                                      </p:tavLst>
                                    </p:anim>
                                    <p:anim calcmode="lin" valueType="num">
                                      <p:cBhvr>
                                        <p:cTn id="64"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857585" y="369933"/>
            <a:ext cx="3293313" cy="769441"/>
            <a:chOff x="857585" y="369933"/>
            <a:chExt cx="3293313" cy="769441"/>
          </a:xfrm>
        </p:grpSpPr>
        <p:sp>
          <p:nvSpPr>
            <p:cNvPr id="63"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68" name="Rectangle 67"/>
            <p:cNvSpPr/>
            <p:nvPr/>
          </p:nvSpPr>
          <p:spPr>
            <a:xfrm>
              <a:off x="1352882" y="369933"/>
              <a:ext cx="2798016" cy="769441"/>
            </a:xfrm>
            <a:prstGeom prst="rect">
              <a:avLst/>
            </a:prstGeom>
            <a:no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Language</a:t>
              </a:r>
            </a:p>
          </p:txBody>
        </p:sp>
      </p:grpSp>
      <p:grpSp>
        <p:nvGrpSpPr>
          <p:cNvPr id="6" name="Group 5"/>
          <p:cNvGrpSpPr/>
          <p:nvPr/>
        </p:nvGrpSpPr>
        <p:grpSpPr>
          <a:xfrm>
            <a:off x="370416" y="281995"/>
            <a:ext cx="4095221" cy="857929"/>
            <a:chOff x="370416" y="281995"/>
            <a:chExt cx="4095221" cy="857929"/>
          </a:xfrm>
        </p:grpSpPr>
        <p:grpSp>
          <p:nvGrpSpPr>
            <p:cNvPr id="5" name="Group 4"/>
            <p:cNvGrpSpPr/>
            <p:nvPr/>
          </p:nvGrpSpPr>
          <p:grpSpPr>
            <a:xfrm>
              <a:off x="370416" y="281995"/>
              <a:ext cx="4095221" cy="857929"/>
              <a:chOff x="370416" y="281305"/>
              <a:chExt cx="4095221" cy="857929"/>
            </a:xfrm>
          </p:grpSpPr>
          <p:sp>
            <p:nvSpPr>
              <p:cNvPr id="62" name="Rectangle 61"/>
              <p:cNvSpPr/>
              <p:nvPr/>
            </p:nvSpPr>
            <p:spPr>
              <a:xfrm>
                <a:off x="1356203" y="369793"/>
                <a:ext cx="3109434" cy="769441"/>
              </a:xfrm>
              <a:prstGeom prst="rect">
                <a:avLst/>
              </a:prstGeom>
              <a:solidFill>
                <a:schemeClr val="accent1"/>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19" name="Group 18"/>
          <p:cNvGrpSpPr/>
          <p:nvPr/>
        </p:nvGrpSpPr>
        <p:grpSpPr>
          <a:xfrm>
            <a:off x="6811543" y="2704730"/>
            <a:ext cx="1600200" cy="1600200"/>
            <a:chOff x="6746821" y="2704730"/>
            <a:chExt cx="1600200" cy="1600200"/>
          </a:xfrm>
        </p:grpSpPr>
        <p:sp>
          <p:nvSpPr>
            <p:cNvPr id="39" name="Rectangle 38"/>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5" name="Group 14"/>
          <p:cNvGrpSpPr/>
          <p:nvPr/>
        </p:nvGrpSpPr>
        <p:grpSpPr>
          <a:xfrm>
            <a:off x="4021752" y="2704730"/>
            <a:ext cx="1600200" cy="1600200"/>
            <a:chOff x="3957030" y="2704730"/>
            <a:chExt cx="1600200" cy="1600200"/>
          </a:xfrm>
        </p:grpSpPr>
        <p:sp>
          <p:nvSpPr>
            <p:cNvPr id="49" name="Rectangle 48"/>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90" name="Group 89"/>
          <p:cNvGrpSpPr/>
          <p:nvPr/>
        </p:nvGrpSpPr>
        <p:grpSpPr>
          <a:xfrm>
            <a:off x="569019" y="4327635"/>
            <a:ext cx="2926080" cy="1579450"/>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Explore relationships among academic papers, journals, and authors</a:t>
              </a:r>
            </a:p>
          </p:txBody>
        </p:sp>
      </p:grpSp>
      <p:grpSp>
        <p:nvGrpSpPr>
          <p:cNvPr id="93" name="Group 92"/>
          <p:cNvGrpSpPr/>
          <p:nvPr/>
        </p:nvGrpSpPr>
        <p:grpSpPr>
          <a:xfrm>
            <a:off x="8938391" y="4327635"/>
            <a:ext cx="2926080" cy="1814899"/>
            <a:chOff x="8873669" y="3519968"/>
            <a:chExt cx="2926080" cy="1814899"/>
          </a:xfrm>
        </p:grpSpPr>
        <p:sp>
          <p:nvSpPr>
            <p:cNvPr id="94" name="TextBox 93"/>
            <p:cNvSpPr txBox="1"/>
            <p:nvPr/>
          </p:nvSpPr>
          <p:spPr>
            <a:xfrm>
              <a:off x="8873669"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Recommendations API</a:t>
              </a:r>
            </a:p>
          </p:txBody>
        </p:sp>
        <p:sp>
          <p:nvSpPr>
            <p:cNvPr id="95" name="Rectangle 94"/>
            <p:cNvSpPr/>
            <p:nvPr/>
          </p:nvSpPr>
          <p:spPr>
            <a:xfrm>
              <a:off x="9006673" y="4300738"/>
              <a:ext cx="2660073"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Provide personalized product recommendations for your customers</a:t>
              </a:r>
            </a:p>
          </p:txBody>
        </p:sp>
      </p:grpSp>
      <p:grpSp>
        <p:nvGrpSpPr>
          <p:cNvPr id="96" name="Group 95"/>
          <p:cNvGrpSpPr/>
          <p:nvPr/>
        </p:nvGrpSpPr>
        <p:grpSpPr>
          <a:xfrm>
            <a:off x="3358810" y="4327635"/>
            <a:ext cx="2926080" cy="1579450"/>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Add interactive search over structured data to your project</a:t>
              </a:r>
            </a:p>
          </p:txBody>
        </p:sp>
      </p:grpSp>
      <p:grpSp>
        <p:nvGrpSpPr>
          <p:cNvPr id="99" name="Group 98"/>
          <p:cNvGrpSpPr/>
          <p:nvPr/>
        </p:nvGrpSpPr>
        <p:grpSpPr>
          <a:xfrm>
            <a:off x="6281605" y="4327635"/>
            <a:ext cx="2660073" cy="1579450"/>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Contextually extend knowledge of people, locations, and events</a:t>
              </a:r>
            </a:p>
          </p:txBody>
        </p:sp>
      </p:grpSp>
      <p:grpSp>
        <p:nvGrpSpPr>
          <p:cNvPr id="21" name="Group 20"/>
          <p:cNvGrpSpPr/>
          <p:nvPr/>
        </p:nvGrpSpPr>
        <p:grpSpPr>
          <a:xfrm>
            <a:off x="9601333" y="2704730"/>
            <a:ext cx="1600200" cy="1600200"/>
            <a:chOff x="9536611" y="2704730"/>
            <a:chExt cx="1600200" cy="1600200"/>
          </a:xfrm>
        </p:grpSpPr>
        <p:sp>
          <p:nvSpPr>
            <p:cNvPr id="32" name="Rectangle 3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6" name="Group 25"/>
          <p:cNvGrpSpPr/>
          <p:nvPr/>
        </p:nvGrpSpPr>
        <p:grpSpPr>
          <a:xfrm>
            <a:off x="1231961" y="2704730"/>
            <a:ext cx="1600200" cy="1600200"/>
            <a:chOff x="1167239" y="2704730"/>
            <a:chExt cx="1600200" cy="1600200"/>
          </a:xfrm>
        </p:grpSpPr>
        <p:sp>
          <p:nvSpPr>
            <p:cNvPr id="59" name="Rectangle 58"/>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spTree>
    <p:extLst>
      <p:ext uri="{BB962C8B-B14F-4D97-AF65-F5344CB8AC3E}">
        <p14:creationId xmlns:p14="http://schemas.microsoft.com/office/powerpoint/2010/main" val="375581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60"/>
                                        </p:tgtEl>
                                      </p:cBhvr>
                                    </p:animEffect>
                                    <p:anim calcmode="lin" valueType="num">
                                      <p:cBhvr>
                                        <p:cTn id="7" dur="300"/>
                                        <p:tgtEl>
                                          <p:spTgt spid="60"/>
                                        </p:tgtEl>
                                        <p:attrNameLst>
                                          <p:attrName>ppt_x</p:attrName>
                                        </p:attrNameLst>
                                      </p:cBhvr>
                                      <p:tavLst>
                                        <p:tav tm="0">
                                          <p:val>
                                            <p:strVal val="ppt_x"/>
                                          </p:val>
                                        </p:tav>
                                        <p:tav tm="100000">
                                          <p:val>
                                            <p:strVal val="ppt_x"/>
                                          </p:val>
                                        </p:tav>
                                      </p:tavLst>
                                    </p:anim>
                                    <p:anim calcmode="lin" valueType="num">
                                      <p:cBhvr>
                                        <p:cTn id="8" dur="300"/>
                                        <p:tgtEl>
                                          <p:spTgt spid="60"/>
                                        </p:tgtEl>
                                        <p:attrNameLst>
                                          <p:attrName>ppt_y</p:attrName>
                                        </p:attrNameLst>
                                      </p:cBhvr>
                                      <p:tavLst>
                                        <p:tav tm="0">
                                          <p:val>
                                            <p:strVal val="ppt_y"/>
                                          </p:val>
                                        </p:tav>
                                        <p:tav tm="100000">
                                          <p:val>
                                            <p:strVal val="ppt_y+.1"/>
                                          </p:val>
                                        </p:tav>
                                      </p:tavLst>
                                    </p:anim>
                                    <p:set>
                                      <p:cBhvr>
                                        <p:cTn id="9" dur="1" fill="hold">
                                          <p:stCondLst>
                                            <p:cond delay="299"/>
                                          </p:stCondLst>
                                        </p:cTn>
                                        <p:tgtEl>
                                          <p:spTgt spid="60"/>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anim calcmode="lin" valueType="num">
                                      <p:cBhvr>
                                        <p:cTn id="13" dur="300" fill="hold"/>
                                        <p:tgtEl>
                                          <p:spTgt spid="6"/>
                                        </p:tgtEl>
                                        <p:attrNameLst>
                                          <p:attrName>ppt_x</p:attrName>
                                        </p:attrNameLst>
                                      </p:cBhvr>
                                      <p:tavLst>
                                        <p:tav tm="0">
                                          <p:val>
                                            <p:strVal val="#ppt_x"/>
                                          </p:val>
                                        </p:tav>
                                        <p:tav tm="100000">
                                          <p:val>
                                            <p:strVal val="#ppt_x"/>
                                          </p:val>
                                        </p:tav>
                                      </p:tavLst>
                                    </p:anim>
                                    <p:anim calcmode="lin" valueType="num">
                                      <p:cBhvr>
                                        <p:cTn id="1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47" presetClass="entr" presetSubtype="0" fill="hold" nodeType="withEffect">
                                  <p:stCondLst>
                                    <p:cond delay="25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300"/>
                                        <p:tgtEl>
                                          <p:spTgt spid="90"/>
                                        </p:tgtEl>
                                      </p:cBhvr>
                                    </p:animEffect>
                                    <p:anim calcmode="lin" valueType="num">
                                      <p:cBhvr>
                                        <p:cTn id="23" dur="300" fill="hold"/>
                                        <p:tgtEl>
                                          <p:spTgt spid="90"/>
                                        </p:tgtEl>
                                        <p:attrNameLst>
                                          <p:attrName>ppt_x</p:attrName>
                                        </p:attrNameLst>
                                      </p:cBhvr>
                                      <p:tavLst>
                                        <p:tav tm="0">
                                          <p:val>
                                            <p:strVal val="#ppt_x"/>
                                          </p:val>
                                        </p:tav>
                                        <p:tav tm="100000">
                                          <p:val>
                                            <p:strVal val="#ppt_x"/>
                                          </p:val>
                                        </p:tav>
                                      </p:tavLst>
                                    </p:anim>
                                    <p:anim calcmode="lin" valueType="num">
                                      <p:cBhvr>
                                        <p:cTn id="24" dur="3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47" presetClass="entr" presetSubtype="0" fill="hold" nodeType="withEffect">
                                  <p:stCondLst>
                                    <p:cond delay="25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300"/>
                                        <p:tgtEl>
                                          <p:spTgt spid="96"/>
                                        </p:tgtEl>
                                      </p:cBhvr>
                                    </p:animEffect>
                                    <p:anim calcmode="lin" valueType="num">
                                      <p:cBhvr>
                                        <p:cTn id="33" dur="300" fill="hold"/>
                                        <p:tgtEl>
                                          <p:spTgt spid="96"/>
                                        </p:tgtEl>
                                        <p:attrNameLst>
                                          <p:attrName>ppt_x</p:attrName>
                                        </p:attrNameLst>
                                      </p:cBhvr>
                                      <p:tavLst>
                                        <p:tav tm="0">
                                          <p:val>
                                            <p:strVal val="#ppt_x"/>
                                          </p:val>
                                        </p:tav>
                                        <p:tav tm="100000">
                                          <p:val>
                                            <p:strVal val="#ppt_x"/>
                                          </p:val>
                                        </p:tav>
                                      </p:tavLst>
                                    </p:anim>
                                    <p:anim calcmode="lin" valueType="num">
                                      <p:cBhvr>
                                        <p:cTn id="34" dur="3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47" presetClass="entr" presetSubtype="0" fill="hold" nodeType="withEffect">
                                  <p:stCondLst>
                                    <p:cond delay="25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300"/>
                                        <p:tgtEl>
                                          <p:spTgt spid="99"/>
                                        </p:tgtEl>
                                      </p:cBhvr>
                                    </p:animEffect>
                                    <p:anim calcmode="lin" valueType="num">
                                      <p:cBhvr>
                                        <p:cTn id="43" dur="300" fill="hold"/>
                                        <p:tgtEl>
                                          <p:spTgt spid="99"/>
                                        </p:tgtEl>
                                        <p:attrNameLst>
                                          <p:attrName>ppt_x</p:attrName>
                                        </p:attrNameLst>
                                      </p:cBhvr>
                                      <p:tavLst>
                                        <p:tav tm="0">
                                          <p:val>
                                            <p:strVal val="#ppt_x"/>
                                          </p:val>
                                        </p:tav>
                                        <p:tav tm="100000">
                                          <p:val>
                                            <p:strVal val="#ppt_x"/>
                                          </p:val>
                                        </p:tav>
                                      </p:tavLst>
                                    </p:anim>
                                    <p:anim calcmode="lin" valueType="num">
                                      <p:cBhvr>
                                        <p:cTn id="44" dur="3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47" presetClass="entr" presetSubtype="0" fill="hold" nodeType="withEffect">
                                  <p:stCondLst>
                                    <p:cond delay="250"/>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300"/>
                                        <p:tgtEl>
                                          <p:spTgt spid="93"/>
                                        </p:tgtEl>
                                      </p:cBhvr>
                                    </p:animEffect>
                                    <p:anim calcmode="lin" valueType="num">
                                      <p:cBhvr>
                                        <p:cTn id="53" dur="300" fill="hold"/>
                                        <p:tgtEl>
                                          <p:spTgt spid="93"/>
                                        </p:tgtEl>
                                        <p:attrNameLst>
                                          <p:attrName>ppt_x</p:attrName>
                                        </p:attrNameLst>
                                      </p:cBhvr>
                                      <p:tavLst>
                                        <p:tav tm="0">
                                          <p:val>
                                            <p:strVal val="#ppt_x"/>
                                          </p:val>
                                        </p:tav>
                                        <p:tav tm="100000">
                                          <p:val>
                                            <p:strVal val="#ppt_x"/>
                                          </p:val>
                                        </p:tav>
                                      </p:tavLst>
                                    </p:anim>
                                    <p:anim calcmode="lin" valueType="num">
                                      <p:cBhvr>
                                        <p:cTn id="54" dur="3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TR22_BO_CT_Template</Template>
  <TotalTime>0</TotalTime>
  <Words>1303</Words>
  <Application>Microsoft Office PowerPoint</Application>
  <PresentationFormat>Custom</PresentationFormat>
  <Paragraphs>169</Paragraphs>
  <Slides>16</Slides>
  <Notes>16</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Segoe UI</vt:lpstr>
      <vt:lpstr>Segoe UI Light</vt:lpstr>
      <vt:lpstr>Segoe UI Semibold</vt:lpstr>
      <vt:lpstr>Segoe UI Semilight</vt:lpstr>
      <vt:lpstr>MS Cognitive Services Walking Deck</vt:lpstr>
      <vt:lpstr>Microsoft  Cognitive Services</vt:lpstr>
      <vt:lpstr>Why Microsoft  Cognitive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 started for free at microsoft.com/Cognitive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2017-02-13T08:20:54Z</dcterms:created>
  <dcterms:modified xsi:type="dcterms:W3CDTF">2017-02-13T08:21:06Z</dcterms:modified>
</cp:coreProperties>
</file>